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10"/>
  </p:notesMasterIdLst>
  <p:handoutMasterIdLst>
    <p:handoutMasterId r:id="rId11"/>
  </p:handoutMasterIdLst>
  <p:sldIdLst>
    <p:sldId id="471" r:id="rId2"/>
    <p:sldId id="636" r:id="rId3"/>
    <p:sldId id="640" r:id="rId4"/>
    <p:sldId id="641" r:id="rId5"/>
    <p:sldId id="642" r:id="rId6"/>
    <p:sldId id="643" r:id="rId7"/>
    <p:sldId id="644" r:id="rId8"/>
    <p:sldId id="645" r:id="rId9"/>
  </p:sldIdLst>
  <p:sldSz cx="9144000" cy="6858000" type="screen4x3"/>
  <p:notesSz cx="6858000" cy="91995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6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6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6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6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6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A"/>
    <a:srgbClr val="000099"/>
    <a:srgbClr val="0000FF"/>
    <a:srgbClr val="B20EA6"/>
    <a:srgbClr val="E2AC00"/>
    <a:srgbClr val="FEC200"/>
    <a:srgbClr val="38324C"/>
    <a:srgbClr val="342D51"/>
    <a:srgbClr val="293E55"/>
    <a:srgbClr val="2732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74" autoAdjust="0"/>
    <p:restoredTop sz="87043" autoAdjust="0"/>
  </p:normalViewPr>
  <p:slideViewPr>
    <p:cSldViewPr>
      <p:cViewPr varScale="1">
        <p:scale>
          <a:sx n="45" d="100"/>
          <a:sy n="45" d="100"/>
        </p:scale>
        <p:origin x="-136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168" y="-80"/>
      </p:cViewPr>
      <p:guideLst>
        <p:guide orient="horz" pos="2897"/>
        <p:guide pos="2160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019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22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3" tIns="0" rIns="19043" bIns="0" numCol="1" anchor="t" anchorCtr="0" compatLnSpc="1">
            <a:prstTxWarp prst="textNoShape">
              <a:avLst/>
            </a:prstTxWarp>
          </a:bodyPr>
          <a:lstStyle>
            <a:lvl1pPr defTabSz="892175" eaLnBrk="0" hangingPunct="0">
              <a:defRPr sz="1000" i="1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222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3" tIns="0" rIns="19043" bIns="0" numCol="1" anchor="t" anchorCtr="0" compatLnSpc="1">
            <a:prstTxWarp prst="textNoShape">
              <a:avLst/>
            </a:prstTxWarp>
          </a:bodyPr>
          <a:lstStyle>
            <a:lvl1pPr algn="r" defTabSz="892175" eaLnBrk="0" hangingPunct="0">
              <a:defRPr sz="1000" i="1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715963"/>
            <a:ext cx="4559300" cy="34178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71975"/>
            <a:ext cx="502920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50" tIns="44438" rIns="92050" bIns="444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1855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3" tIns="0" rIns="19043" bIns="0" numCol="1" anchor="b" anchorCtr="0" compatLnSpc="1">
            <a:prstTxWarp prst="textNoShape">
              <a:avLst/>
            </a:prstTxWarp>
          </a:bodyPr>
          <a:lstStyle>
            <a:lvl1pPr defTabSz="892175" eaLnBrk="0" hangingPunct="0">
              <a:defRPr sz="1000" i="1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1855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43" tIns="0" rIns="19043" bIns="0" numCol="1" anchor="b" anchorCtr="0" compatLnSpc="1">
            <a:prstTxWarp prst="textNoShape">
              <a:avLst/>
            </a:prstTxWarp>
          </a:bodyPr>
          <a:lstStyle>
            <a:lvl1pPr algn="r" defTabSz="892175" eaLnBrk="0" hangingPunct="0">
              <a:defRPr sz="1000" i="1">
                <a:latin typeface="Times New Roman" pitchFamily="18" charset="0"/>
              </a:defRPr>
            </a:lvl1pPr>
          </a:lstStyle>
          <a:p>
            <a:fld id="{A30117D9-DB80-49A7-997D-F25C55980D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45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8921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2438" algn="l" defTabSz="8921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03288" algn="l" defTabSz="8921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55725" algn="l" defTabSz="8921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08163" algn="l" defTabSz="8921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A40D16-8FE0-4BDE-8D26-7B20DFE52D19}" type="slidenum">
              <a:rPr lang="en-US"/>
              <a:pPr/>
              <a:t>1</a:t>
            </a:fld>
            <a:endParaRPr lang="en-US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715963"/>
            <a:ext cx="4556125" cy="3417887"/>
          </a:xfrm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August 1972 fireball over western US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0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40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smtClean="0"/>
              <a:t>EXERCISE</a:t>
            </a:r>
            <a:endParaRPr lang="en-US"/>
          </a:p>
        </p:txBody>
      </p:sp>
      <p:sp>
        <p:nvSpPr>
          <p:cNvPr id="340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4" name="Picture 6" descr="NNSAlogo04100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400" y="6343650"/>
            <a:ext cx="914400" cy="333375"/>
          </a:xfrm>
          <a:prstGeom prst="rect">
            <a:avLst/>
          </a:prstGeom>
          <a:noFill/>
        </p:spPr>
      </p:pic>
      <p:pic>
        <p:nvPicPr>
          <p:cNvPr id="452615" name="Picture 7"/>
          <p:cNvPicPr>
            <a:picLocks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848600" y="6324600"/>
            <a:ext cx="1104900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709358" y="1502778"/>
            <a:ext cx="3533260" cy="62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February 4, 2022</a:t>
            </a:r>
            <a:r>
              <a:rPr lang="en-US" sz="2400" kern="0" dirty="0" smtClean="0">
                <a:solidFill>
                  <a:schemeClr val="tx1"/>
                </a:solidFill>
              </a:rPr>
              <a:t/>
            </a:r>
            <a:br>
              <a:rPr lang="en-US" sz="2400" kern="0" dirty="0" smtClean="0">
                <a:solidFill>
                  <a:schemeClr val="tx1"/>
                </a:solidFill>
              </a:rPr>
            </a:br>
            <a:r>
              <a:rPr lang="en-US" sz="2400" kern="0" dirty="0" smtClean="0">
                <a:solidFill>
                  <a:schemeClr val="tx1"/>
                </a:solidFill>
              </a:rPr>
              <a:t>2015 PDC</a:t>
            </a:r>
            <a:endParaRPr lang="en-US" sz="2400" i="1" kern="0" dirty="0">
              <a:solidFill>
                <a:schemeClr val="tx1"/>
              </a:solidFill>
            </a:endParaRP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86084" y="2584090"/>
            <a:ext cx="5779808" cy="1344175"/>
          </a:xfrm>
        </p:spPr>
        <p:txBody>
          <a:bodyPr/>
          <a:lstStyle/>
          <a:p>
            <a:r>
              <a:rPr lang="en-US" sz="2400" dirty="0"/>
              <a:t>Mark </a:t>
            </a:r>
            <a:r>
              <a:rPr lang="en-US" sz="2400" dirty="0" smtClean="0"/>
              <a:t>Boslough &amp; Barbara Jennings</a:t>
            </a:r>
            <a:endParaRPr lang="en-US" sz="2400" dirty="0"/>
          </a:p>
          <a:p>
            <a:r>
              <a:rPr lang="en-US" sz="2400" dirty="0"/>
              <a:t>Sandia National Labs</a:t>
            </a:r>
          </a:p>
          <a:p>
            <a:r>
              <a:rPr lang="en-US" sz="2400" dirty="0"/>
              <a:t>Albuquerque, NM</a:t>
            </a: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855079" y="6389688"/>
            <a:ext cx="5241819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ctr" eaLnBrk="0" hangingPunct="0"/>
            <a:r>
              <a:rPr lang="en-US" sz="900" dirty="0">
                <a:latin typeface="Helvetica" pitchFamily="34" charset="0"/>
              </a:rPr>
              <a:t>Sandia is a </a:t>
            </a:r>
            <a:r>
              <a:rPr lang="en-US" sz="900" dirty="0" err="1">
                <a:latin typeface="Helvetica" pitchFamily="34" charset="0"/>
              </a:rPr>
              <a:t>multiprogram</a:t>
            </a:r>
            <a:r>
              <a:rPr lang="en-US" sz="900" dirty="0">
                <a:latin typeface="Helvetica" pitchFamily="34" charset="0"/>
              </a:rPr>
              <a:t> laboratory operated by Sandia Corporation, a Lockheed Martin Company,</a:t>
            </a:r>
            <a:br>
              <a:rPr lang="en-US" sz="900" dirty="0">
                <a:latin typeface="Helvetica" pitchFamily="34" charset="0"/>
              </a:rPr>
            </a:br>
            <a:r>
              <a:rPr lang="en-US" sz="900" dirty="0">
                <a:latin typeface="Helvetica" pitchFamily="34" charset="0"/>
              </a:rPr>
              <a:t>for the United States Department of Energy under contract DE-AC04-94AL85000.</a:t>
            </a: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3878906" y="0"/>
            <a:ext cx="1194165" cy="30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Inject 6</a:t>
            </a:r>
            <a:endParaRPr lang="en-US" sz="1800" kern="0" dirty="0"/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1781981" y="4679199"/>
            <a:ext cx="5388015" cy="1015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/>
              <a:t>Bill Fogleman, GRIT – Mapping</a:t>
            </a:r>
          </a:p>
          <a:p>
            <a:r>
              <a:rPr lang="en-US" sz="1800" kern="0" dirty="0"/>
              <a:t>Paul Chodas – JPL - Trajectory</a:t>
            </a:r>
          </a:p>
          <a:p>
            <a:r>
              <a:rPr lang="en-US" sz="1800" kern="0" dirty="0"/>
              <a:t>Souheil </a:t>
            </a:r>
            <a:r>
              <a:rPr lang="en-US" sz="1800" kern="0" dirty="0" smtClean="0"/>
              <a:t>Ezzedine </a:t>
            </a:r>
            <a:r>
              <a:rPr lang="en-US" sz="1800" kern="0" dirty="0"/>
              <a:t>– LLNL – </a:t>
            </a:r>
            <a:r>
              <a:rPr lang="en-US" sz="1800" kern="0" dirty="0" smtClean="0"/>
              <a:t>Tsunami</a:t>
            </a:r>
            <a:endParaRPr lang="en-US" sz="1800" kern="0" dirty="0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385855" y="548625"/>
            <a:ext cx="8180266" cy="58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 smtClean="0">
                <a:solidFill>
                  <a:schemeClr val="tx1"/>
                </a:solidFill>
              </a:rPr>
              <a:t>Physical and Infrastructure Effects Briefing</a:t>
            </a:r>
            <a:endParaRPr lang="en-US" sz="3200" i="1" kern="0" dirty="0">
              <a:solidFill>
                <a:schemeClr val="tx1"/>
              </a:solidFill>
            </a:endParaRPr>
          </a:p>
        </p:txBody>
      </p:sp>
      <p:sp>
        <p:nvSpPr>
          <p:cNvPr id="19" name="Footer Placeholder 1"/>
          <p:cNvSpPr>
            <a:spLocks noGrp="1"/>
          </p:cNvSpPr>
          <p:nvPr/>
        </p:nvSpPr>
        <p:spPr bwMode="auto">
          <a:xfrm>
            <a:off x="3028188" y="6027117"/>
            <a:ext cx="2895600" cy="31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6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6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6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6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/>
              <a:t>EXERCISE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06680"/>
            <a:ext cx="8229600" cy="581025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we have been told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6565" name="Rectangle 5"/>
          <p:cNvSpPr>
            <a:spLocks noChangeArrowheads="1"/>
          </p:cNvSpPr>
          <p:nvPr/>
        </p:nvSpPr>
        <p:spPr bwMode="auto">
          <a:xfrm>
            <a:off x="424260" y="1470345"/>
            <a:ext cx="8295480" cy="4011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800" dirty="0" smtClean="0">
                <a:latin typeface="+mn-lt"/>
              </a:rPr>
              <a:t>Deflection partially successful</a:t>
            </a:r>
          </a:p>
          <a:p>
            <a:endParaRPr lang="en-US" sz="2800" dirty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Entry speed:  16 km/s (36,000 mph, ~</a:t>
            </a:r>
            <a:r>
              <a:rPr lang="en-US" sz="2800" dirty="0" err="1" smtClean="0">
                <a:latin typeface="+mn-lt"/>
              </a:rPr>
              <a:t>mach</a:t>
            </a:r>
            <a:r>
              <a:rPr lang="en-US" sz="2800" dirty="0" smtClean="0">
                <a:latin typeface="+mn-lt"/>
              </a:rPr>
              <a:t> 47)</a:t>
            </a:r>
          </a:p>
          <a:p>
            <a:endParaRPr lang="en-US" sz="2800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Size: </a:t>
            </a:r>
            <a:r>
              <a:rPr lang="en-US" sz="2800" dirty="0">
                <a:latin typeface="+mn-lt"/>
              </a:rPr>
              <a:t>U</a:t>
            </a:r>
            <a:r>
              <a:rPr lang="en-US" sz="2800" dirty="0" smtClean="0">
                <a:latin typeface="+mn-lt"/>
              </a:rPr>
              <a:t>p to 100 meters diameter</a:t>
            </a:r>
          </a:p>
          <a:p>
            <a:endParaRPr lang="en-US" sz="2800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Composition: Stone, density 2.2-3.3 g/cm</a:t>
            </a:r>
            <a:r>
              <a:rPr lang="en-US" sz="2800" baseline="30000" dirty="0" smtClean="0">
                <a:latin typeface="+mn-lt"/>
              </a:rPr>
              <a:t>3</a:t>
            </a:r>
          </a:p>
          <a:p>
            <a:endParaRPr lang="en-US" sz="2800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50 Megaton impact cannot be ruled out</a:t>
            </a:r>
          </a:p>
          <a:p>
            <a:endParaRPr lang="en-US" sz="2800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Impact is certain: September 3, 2022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EXERCISE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28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EXERCISE</a:t>
            </a:r>
            <a:endParaRPr lang="en-US"/>
          </a:p>
        </p:txBody>
      </p:sp>
      <p:pic>
        <p:nvPicPr>
          <p:cNvPr id="1026" name="Picture 2" descr="Y:\My Documents\pdc15\Error Ellipse Butterlies\PDC15_ErrorEllipse_Inject05_Butterflies_map_v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9" y="21963"/>
            <a:ext cx="8997696" cy="67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23381"/>
              </p:ext>
            </p:extLst>
          </p:nvPr>
        </p:nvGraphicFramePr>
        <p:xfrm>
          <a:off x="6261820" y="740650"/>
          <a:ext cx="2324100" cy="1847850"/>
        </p:xfrm>
        <a:graphic>
          <a:graphicData uri="http://schemas.openxmlformats.org/drawingml/2006/table">
            <a:tbl>
              <a:tblPr/>
              <a:tblGrid>
                <a:gridCol w="1193800"/>
                <a:gridCol w="1130300"/>
              </a:tblGrid>
              <a:tr h="685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Potentially Impacted Population (2020)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Bangladesh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136,177,408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India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219,941,526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91,773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Myanmar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13,321,088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Thailand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524,225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Population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370,056,019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6155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PDC2015 Scenario: </a:t>
            </a:r>
            <a:br>
              <a:rPr lang="en-US" dirty="0" smtClean="0"/>
            </a:br>
            <a:r>
              <a:rPr lang="en-US" dirty="0" smtClean="0"/>
              <a:t>A Probabilistic Risk Analysis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Jason C. Reinhardt</a:t>
            </a:r>
          </a:p>
          <a:p>
            <a:r>
              <a:rPr lang="en-US" dirty="0" smtClean="0"/>
              <a:t>Stanford University</a:t>
            </a:r>
          </a:p>
          <a:p>
            <a:r>
              <a:rPr lang="en-US" dirty="0" err="1" smtClean="0"/>
              <a:t>reinhardt@stanford.edu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7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/>
              <a:t>The Feb. 2022 Risk Corridor </a:t>
            </a:r>
            <a:br>
              <a:rPr lang="en-US" sz="4800" dirty="0" smtClean="0"/>
            </a:br>
            <a:r>
              <a:rPr lang="en-US" sz="4800" dirty="0" smtClean="0"/>
              <a:t>and Human Population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1622"/>
            <a:ext cx="9144000" cy="5315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6962"/>
            <a:ext cx="9144000" cy="532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2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485"/>
            <a:ext cx="9144000" cy="5777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Distribution over fatalities (Feb. 4, 2022)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096847" y="1604630"/>
            <a:ext cx="1683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Pr</a:t>
            </a:r>
            <a:r>
              <a:rPr lang="en-US" sz="2000" b="1" dirty="0" smtClean="0"/>
              <a:t>(Impact) = 1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274655" y="1973093"/>
            <a:ext cx="150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E(d) = 48645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002308" y="5054298"/>
            <a:ext cx="2215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Pr</a:t>
            </a:r>
            <a:r>
              <a:rPr lang="en-US" sz="2000" b="1" dirty="0" smtClean="0"/>
              <a:t>(d&gt;10</a:t>
            </a:r>
            <a:r>
              <a:rPr lang="en-US" sz="2000" b="1" baseline="30000" dirty="0" smtClean="0"/>
              <a:t>6</a:t>
            </a:r>
            <a:r>
              <a:rPr lang="en-US" sz="2000" b="1" dirty="0" smtClean="0"/>
              <a:t>) =9.4x10</a:t>
            </a:r>
            <a:r>
              <a:rPr lang="en-US" sz="2000" b="1" baseline="30000" dirty="0" smtClean="0"/>
              <a:t>-5</a:t>
            </a:r>
            <a:endParaRPr lang="en-US" sz="2000" b="1" baseline="30000" dirty="0"/>
          </a:p>
        </p:txBody>
      </p:sp>
      <p:cxnSp>
        <p:nvCxnSpPr>
          <p:cNvPr id="26" name="Straight Arrow Connector 25"/>
          <p:cNvCxnSpPr>
            <a:stCxn id="25" idx="3"/>
          </p:cNvCxnSpPr>
          <p:nvPr/>
        </p:nvCxnSpPr>
        <p:spPr>
          <a:xfrm>
            <a:off x="6217527" y="5254353"/>
            <a:ext cx="575330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69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of Total Fatalities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1245943"/>
              </p:ext>
            </p:extLst>
          </p:nvPr>
        </p:nvGraphicFramePr>
        <p:xfrm>
          <a:off x="1583352" y="1642785"/>
          <a:ext cx="6000208" cy="405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00104"/>
                <a:gridCol w="3000104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b="1" dirty="0" smtClean="0"/>
                        <a:t>Total</a:t>
                      </a:r>
                      <a:r>
                        <a:rPr lang="en-US" sz="2800" b="1" baseline="0" dirty="0" smtClean="0"/>
                        <a:t> Fatalities (d)</a:t>
                      </a:r>
                      <a:endParaRPr lang="en-US" sz="2800" b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~</a:t>
                      </a:r>
                      <a:r>
                        <a:rPr lang="en-US" sz="2800" b="1" dirty="0" err="1" smtClean="0"/>
                        <a:t>Pr</a:t>
                      </a:r>
                      <a:r>
                        <a:rPr lang="en-US" sz="2800" b="1" dirty="0" smtClean="0"/>
                        <a:t>(d</a:t>
                      </a:r>
                      <a:r>
                        <a:rPr lang="en-US" sz="2800" b="1" baseline="0" dirty="0" smtClean="0"/>
                        <a:t> in Range)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d</a:t>
                      </a:r>
                      <a:r>
                        <a:rPr lang="en-US" sz="2800" baseline="0" dirty="0" smtClean="0"/>
                        <a:t> &lt; 10</a:t>
                      </a:r>
                      <a:r>
                        <a:rPr lang="en-US" sz="2800" baseline="30000" dirty="0" smtClean="0"/>
                        <a:t>2</a:t>
                      </a:r>
                      <a:endParaRPr lang="en-US" sz="28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0.271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29"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10</a:t>
                      </a:r>
                      <a:r>
                        <a:rPr lang="en-US" sz="2800" baseline="30000" dirty="0" smtClean="0"/>
                        <a:t>2</a:t>
                      </a:r>
                      <a:r>
                        <a:rPr lang="en-US" sz="2800" dirty="0" smtClean="0"/>
                        <a:t> &lt; d &lt; 10</a:t>
                      </a:r>
                      <a:r>
                        <a:rPr lang="en-US" sz="2800" baseline="30000" dirty="0" smtClean="0"/>
                        <a:t>3</a:t>
                      </a:r>
                      <a:endParaRPr lang="en-US" sz="2800" baseline="30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0.061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/>
                        <a:t>10</a:t>
                      </a:r>
                      <a:r>
                        <a:rPr lang="en-US" sz="2800" baseline="30000" dirty="0" smtClean="0"/>
                        <a:t>3</a:t>
                      </a:r>
                      <a:r>
                        <a:rPr lang="en-US" sz="2800" dirty="0" smtClean="0"/>
                        <a:t> &lt; d</a:t>
                      </a:r>
                      <a:r>
                        <a:rPr lang="en-US" sz="2800" baseline="0" dirty="0" smtClean="0"/>
                        <a:t> &lt; 10</a:t>
                      </a:r>
                      <a:r>
                        <a:rPr lang="en-US" sz="2800" baseline="30000" dirty="0" smtClean="0"/>
                        <a:t>4</a:t>
                      </a:r>
                      <a:endParaRPr lang="en-US" sz="2800" baseline="300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0.175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10</a:t>
                      </a:r>
                      <a:r>
                        <a:rPr lang="en-US" sz="2800" baseline="30000" dirty="0" smtClean="0"/>
                        <a:t>4</a:t>
                      </a:r>
                      <a:r>
                        <a:rPr lang="en-US" sz="2800" dirty="0" smtClean="0"/>
                        <a:t> &lt; d</a:t>
                      </a:r>
                      <a:r>
                        <a:rPr lang="en-US" sz="2800" baseline="0" dirty="0" smtClean="0"/>
                        <a:t> &lt; 10</a:t>
                      </a:r>
                      <a:r>
                        <a:rPr lang="en-US" sz="2800" baseline="30000" dirty="0" smtClean="0"/>
                        <a:t>5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0.328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10</a:t>
                      </a:r>
                      <a:r>
                        <a:rPr lang="en-US" sz="2800" baseline="30000" dirty="0" smtClean="0"/>
                        <a:t>5</a:t>
                      </a:r>
                      <a:r>
                        <a:rPr lang="en-US" sz="2800" dirty="0" smtClean="0"/>
                        <a:t> &lt; d</a:t>
                      </a:r>
                      <a:r>
                        <a:rPr lang="en-US" sz="2800" baseline="0" dirty="0" smtClean="0"/>
                        <a:t> &lt; 10</a:t>
                      </a:r>
                      <a:r>
                        <a:rPr lang="en-US" sz="2800" baseline="30000" dirty="0" smtClean="0"/>
                        <a:t>6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0.164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10</a:t>
                      </a:r>
                      <a:r>
                        <a:rPr lang="en-US" sz="2800" baseline="30000" dirty="0" smtClean="0"/>
                        <a:t>6</a:t>
                      </a:r>
                      <a:r>
                        <a:rPr lang="en-US" sz="2800" dirty="0" smtClean="0"/>
                        <a:t> &lt; d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baseline="30000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&lt;0.001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871539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bg2"/>
          </a:outerShdw>
        </a:effectLst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bg2"/>
          </a:outerShdw>
        </a:effectLst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28267</TotalTime>
  <Words>221</Words>
  <Application>Microsoft Office PowerPoint</Application>
  <PresentationFormat>On-screen Show (4:3)</PresentationFormat>
  <Paragraphs>66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Default Design</vt:lpstr>
      <vt:lpstr>PowerPoint Presentation</vt:lpstr>
      <vt:lpstr>What we have been told</vt:lpstr>
      <vt:lpstr>PowerPoint Presentation</vt:lpstr>
      <vt:lpstr>PowerPoint Presentation</vt:lpstr>
      <vt:lpstr>PDC2015 Scenario:  A Probabilistic Risk Analysis</vt:lpstr>
      <vt:lpstr>The Feb. 2022 Risk Corridor  and Human Population</vt:lpstr>
      <vt:lpstr>Distribution over fatalities (Feb. 4, 2022)</vt:lpstr>
      <vt:lpstr>Probability of Total Fatalities</vt:lpstr>
    </vt:vector>
  </TitlesOfParts>
  <Company>Sandia National Laboratories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CIPD  Objectives / Deliverables</dc:title>
  <dc:creator>sgwagne</dc:creator>
  <cp:lastModifiedBy>wefogle</cp:lastModifiedBy>
  <cp:revision>605</cp:revision>
  <cp:lastPrinted>1999-12-10T14:51:42Z</cp:lastPrinted>
  <dcterms:created xsi:type="dcterms:W3CDTF">1999-12-08T17:36:16Z</dcterms:created>
  <dcterms:modified xsi:type="dcterms:W3CDTF">2015-04-17T10:27:41Z</dcterms:modified>
</cp:coreProperties>
</file>