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12"/>
  </p:notesMasterIdLst>
  <p:handoutMasterIdLst>
    <p:handoutMasterId r:id="rId13"/>
  </p:handoutMasterIdLst>
  <p:sldIdLst>
    <p:sldId id="471" r:id="rId2"/>
    <p:sldId id="636" r:id="rId3"/>
    <p:sldId id="637" r:id="rId4"/>
    <p:sldId id="644" r:id="rId5"/>
    <p:sldId id="639" r:id="rId6"/>
    <p:sldId id="640" r:id="rId7"/>
    <p:sldId id="641" r:id="rId8"/>
    <p:sldId id="642" r:id="rId9"/>
    <p:sldId id="643" r:id="rId10"/>
    <p:sldId id="645" r:id="rId11"/>
  </p:sldIdLst>
  <p:sldSz cx="9144000" cy="6858000" type="screen4x3"/>
  <p:notesSz cx="6858000" cy="91995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6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6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6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6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8A"/>
    <a:srgbClr val="000099"/>
    <a:srgbClr val="0000FF"/>
    <a:srgbClr val="B20EA6"/>
    <a:srgbClr val="E2AC00"/>
    <a:srgbClr val="FEC200"/>
    <a:srgbClr val="38324C"/>
    <a:srgbClr val="342D51"/>
    <a:srgbClr val="293E55"/>
    <a:srgbClr val="2732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7043" autoAdjust="0"/>
  </p:normalViewPr>
  <p:slideViewPr>
    <p:cSldViewPr>
      <p:cViewPr varScale="1">
        <p:scale>
          <a:sx n="45" d="100"/>
          <a:sy n="45" d="100"/>
        </p:scale>
        <p:origin x="-14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168" y="-80"/>
      </p:cViewPr>
      <p:guideLst>
        <p:guide orient="horz" pos="2897"/>
        <p:guide pos="2160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7019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222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43" tIns="0" rIns="19043" bIns="0" numCol="1" anchor="t" anchorCtr="0" compatLnSpc="1">
            <a:prstTxWarp prst="textNoShape">
              <a:avLst/>
            </a:prstTxWarp>
          </a:bodyPr>
          <a:lstStyle>
            <a:lvl1pPr defTabSz="892175" eaLnBrk="0" hangingPunct="0">
              <a:defRPr sz="1000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2222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43" tIns="0" rIns="19043" bIns="0" numCol="1" anchor="t" anchorCtr="0" compatLnSpc="1">
            <a:prstTxWarp prst="textNoShape">
              <a:avLst/>
            </a:prstTxWarp>
          </a:bodyPr>
          <a:lstStyle>
            <a:lvl1pPr algn="r" defTabSz="892175" eaLnBrk="0" hangingPunct="0">
              <a:defRPr sz="1000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715963"/>
            <a:ext cx="4559300" cy="3417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71975"/>
            <a:ext cx="5029200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0" tIns="44438" rIns="92050" bIns="444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1855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43" tIns="0" rIns="19043" bIns="0" numCol="1" anchor="b" anchorCtr="0" compatLnSpc="1">
            <a:prstTxWarp prst="textNoShape">
              <a:avLst/>
            </a:prstTxWarp>
          </a:bodyPr>
          <a:lstStyle>
            <a:lvl1pPr defTabSz="892175" eaLnBrk="0" hangingPunct="0">
              <a:defRPr sz="1000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1855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43" tIns="0" rIns="19043" bIns="0" numCol="1" anchor="b" anchorCtr="0" compatLnSpc="1">
            <a:prstTxWarp prst="textNoShape">
              <a:avLst/>
            </a:prstTxWarp>
          </a:bodyPr>
          <a:lstStyle>
            <a:lvl1pPr algn="r" defTabSz="892175" eaLnBrk="0" hangingPunct="0">
              <a:defRPr sz="1000" i="1">
                <a:latin typeface="Times New Roman" pitchFamily="18" charset="0"/>
              </a:defRPr>
            </a:lvl1pPr>
          </a:lstStyle>
          <a:p>
            <a:fld id="{A30117D9-DB80-49A7-997D-F25C55980D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45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921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2438" algn="l" defTabSz="8921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03288" algn="l" defTabSz="8921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55725" algn="l" defTabSz="8921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08163" algn="l" defTabSz="8921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A40D16-8FE0-4BDE-8D26-7B20DFE52D19}" type="slidenum">
              <a:rPr lang="en-US"/>
              <a:pPr/>
              <a:t>1</a:t>
            </a:fld>
            <a:endParaRPr lang="en-US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5963"/>
            <a:ext cx="4556125" cy="3417887"/>
          </a:xfrm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August 1972 fireball over western US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BA863F-2D55-432F-AFDA-29F6F056368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715963"/>
            <a:ext cx="4556125" cy="3417887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71390"/>
            <a:ext cx="5029200" cy="4119040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Tunguska:  June 30, 1908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EXERCISE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EXERCISE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EXERCISE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EXERCISE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EXERCISE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EXERCISE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EXERCISE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EXERCISE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EXERCISE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EXERCISE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EXERCISE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0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40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smtClean="0"/>
              <a:t>EXERCISE</a:t>
            </a:r>
            <a:endParaRPr lang="en-US"/>
          </a:p>
        </p:txBody>
      </p:sp>
      <p:sp>
        <p:nvSpPr>
          <p:cNvPr id="340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614" name="Picture 6" descr="NNSAlogo04100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" y="5944375"/>
            <a:ext cx="914400" cy="333375"/>
          </a:xfrm>
          <a:prstGeom prst="rect">
            <a:avLst/>
          </a:prstGeom>
          <a:noFill/>
        </p:spPr>
      </p:pic>
      <p:pic>
        <p:nvPicPr>
          <p:cNvPr id="452615" name="Picture 7"/>
          <p:cNvPicPr>
            <a:picLocks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48600" y="5925325"/>
            <a:ext cx="1104900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709358" y="1502778"/>
            <a:ext cx="3533260" cy="620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kern="0" dirty="0" smtClean="0">
                <a:solidFill>
                  <a:schemeClr val="tx1"/>
                </a:solidFill>
              </a:rPr>
              <a:t>February 4, 2021</a:t>
            </a:r>
            <a:br>
              <a:rPr lang="en-US" sz="2400" kern="0" dirty="0" smtClean="0">
                <a:solidFill>
                  <a:schemeClr val="tx1"/>
                </a:solidFill>
              </a:rPr>
            </a:br>
            <a:r>
              <a:rPr lang="en-US" sz="2400" kern="0" dirty="0" smtClean="0">
                <a:solidFill>
                  <a:schemeClr val="tx1"/>
                </a:solidFill>
              </a:rPr>
              <a:t>2015 PDC</a:t>
            </a:r>
            <a:endParaRPr lang="en-US" sz="2400" i="1" kern="0" dirty="0">
              <a:solidFill>
                <a:schemeClr val="tx1"/>
              </a:solidFill>
            </a:endParaRP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86084" y="2584090"/>
            <a:ext cx="5779808" cy="1344175"/>
          </a:xfrm>
        </p:spPr>
        <p:txBody>
          <a:bodyPr/>
          <a:lstStyle/>
          <a:p>
            <a:r>
              <a:rPr lang="en-US" sz="2400" dirty="0"/>
              <a:t>Mark </a:t>
            </a:r>
            <a:r>
              <a:rPr lang="en-US" sz="2400" dirty="0" smtClean="0"/>
              <a:t>Boslough &amp; Barbara Jennings</a:t>
            </a:r>
            <a:endParaRPr lang="en-US" sz="2400" dirty="0"/>
          </a:p>
          <a:p>
            <a:r>
              <a:rPr lang="en-US" sz="2400" dirty="0"/>
              <a:t>Sandia National Labs</a:t>
            </a:r>
          </a:p>
          <a:p>
            <a:r>
              <a:rPr lang="en-US" sz="2400" dirty="0"/>
              <a:t>Albuquerque, NM</a:t>
            </a: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1855079" y="6389688"/>
            <a:ext cx="5241819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 eaLnBrk="0" hangingPunct="0"/>
            <a:r>
              <a:rPr lang="en-US" sz="900" dirty="0">
                <a:latin typeface="Helvetica" pitchFamily="34" charset="0"/>
              </a:rPr>
              <a:t>Sandia is a </a:t>
            </a:r>
            <a:r>
              <a:rPr lang="en-US" sz="900" dirty="0" err="1">
                <a:latin typeface="Helvetica" pitchFamily="34" charset="0"/>
              </a:rPr>
              <a:t>multiprogram</a:t>
            </a:r>
            <a:r>
              <a:rPr lang="en-US" sz="900" dirty="0">
                <a:latin typeface="Helvetica" pitchFamily="34" charset="0"/>
              </a:rPr>
              <a:t> laboratory operated by Sandia Corporation, a Lockheed Martin Company,</a:t>
            </a:r>
            <a:br>
              <a:rPr lang="en-US" sz="900" dirty="0">
                <a:latin typeface="Helvetica" pitchFamily="34" charset="0"/>
              </a:rPr>
            </a:br>
            <a:r>
              <a:rPr lang="en-US" sz="900" dirty="0">
                <a:latin typeface="Helvetica" pitchFamily="34" charset="0"/>
              </a:rPr>
              <a:t>for the United States Department of Energy under contract DE-AC04-94AL85000.</a:t>
            </a:r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 bwMode="auto">
          <a:xfrm>
            <a:off x="3878906" y="0"/>
            <a:ext cx="1194165" cy="30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dirty="0" smtClean="0"/>
              <a:t>Inject 5</a:t>
            </a:r>
            <a:endParaRPr lang="en-US" sz="1800" kern="0" dirty="0"/>
          </a:p>
        </p:txBody>
      </p:sp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1781981" y="4679199"/>
            <a:ext cx="5388015" cy="101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dirty="0"/>
              <a:t>Bill Fogleman, GRIT – Mapping</a:t>
            </a:r>
          </a:p>
          <a:p>
            <a:r>
              <a:rPr lang="en-US" sz="1800" kern="0" dirty="0"/>
              <a:t>Paul Chodas – JPL - Trajectory</a:t>
            </a:r>
          </a:p>
          <a:p>
            <a:r>
              <a:rPr lang="en-US" sz="1800" kern="0" dirty="0"/>
              <a:t>Souheil </a:t>
            </a:r>
            <a:r>
              <a:rPr lang="en-US" sz="1800" kern="0" dirty="0" smtClean="0"/>
              <a:t>Ezzedine </a:t>
            </a:r>
            <a:r>
              <a:rPr lang="en-US" sz="1800" kern="0" dirty="0"/>
              <a:t>– LLNL – </a:t>
            </a:r>
            <a:r>
              <a:rPr lang="en-US" sz="1800" kern="0" dirty="0" smtClean="0"/>
              <a:t>Tsunami</a:t>
            </a:r>
            <a:endParaRPr lang="en-US" sz="1800" kern="0" dirty="0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85855" y="548625"/>
            <a:ext cx="8180266" cy="58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kern="0" dirty="0" smtClean="0">
                <a:solidFill>
                  <a:schemeClr val="tx1"/>
                </a:solidFill>
              </a:rPr>
              <a:t>Physical and Infrastructure Effects Briefing</a:t>
            </a:r>
            <a:endParaRPr lang="en-US" sz="3200" i="1" kern="0" dirty="0">
              <a:solidFill>
                <a:schemeClr val="tx1"/>
              </a:solidFill>
            </a:endParaRPr>
          </a:p>
        </p:txBody>
      </p:sp>
      <p:sp>
        <p:nvSpPr>
          <p:cNvPr id="19" name="Footer Placeholder 1"/>
          <p:cNvSpPr>
            <a:spLocks noGrp="1"/>
          </p:cNvSpPr>
          <p:nvPr/>
        </p:nvSpPr>
        <p:spPr bwMode="auto">
          <a:xfrm>
            <a:off x="3028188" y="6027117"/>
            <a:ext cx="2895600" cy="316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6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6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6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6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EXERCISE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170"/>
            <a:ext cx="8229600" cy="945823"/>
          </a:xfrm>
        </p:spPr>
        <p:txBody>
          <a:bodyPr/>
          <a:lstStyle/>
          <a:p>
            <a:r>
              <a:rPr lang="en-US" sz="3600" dirty="0" smtClean="0"/>
              <a:t>Comparison of Damage Zones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28395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244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3" name="Rectangle 3"/>
          <p:cNvSpPr>
            <a:spLocks noGrp="1" noChangeArrowheads="1"/>
          </p:cNvSpPr>
          <p:nvPr>
            <p:ph type="title"/>
          </p:nvPr>
        </p:nvSpPr>
        <p:spPr>
          <a:xfrm>
            <a:off x="461963" y="106680"/>
            <a:ext cx="8229600" cy="581025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What we have been told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06565" name="Rectangle 5"/>
          <p:cNvSpPr>
            <a:spLocks noChangeArrowheads="1"/>
          </p:cNvSpPr>
          <p:nvPr/>
        </p:nvSpPr>
        <p:spPr bwMode="auto">
          <a:xfrm>
            <a:off x="424260" y="1470345"/>
            <a:ext cx="8295480" cy="4011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Deflection partially successful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Entry speed:  16 km/s (36,000 mph, ~</a:t>
            </a:r>
            <a:r>
              <a:rPr lang="en-US" sz="2800" dirty="0" err="1" smtClean="0">
                <a:latin typeface="+mn-lt"/>
              </a:rPr>
              <a:t>mach</a:t>
            </a:r>
            <a:r>
              <a:rPr lang="en-US" sz="2800" dirty="0" smtClean="0">
                <a:latin typeface="+mn-lt"/>
              </a:rPr>
              <a:t> 47)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Size: up to 100 meters diameter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Composition: Stone, density 2.2-3.3 g/cm</a:t>
            </a:r>
            <a:r>
              <a:rPr lang="en-US" sz="2800" baseline="30000" dirty="0" smtClean="0">
                <a:latin typeface="+mn-lt"/>
              </a:rPr>
              <a:t>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50 Megaton impact cannot be ruled out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Impact is certain: September 3, 2022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EXERCISE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865" y="688438"/>
            <a:ext cx="5486400" cy="5486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96285"/>
            <a:ext cx="8229600" cy="1143000"/>
          </a:xfrm>
        </p:spPr>
        <p:txBody>
          <a:bodyPr/>
          <a:lstStyle/>
          <a:p>
            <a:r>
              <a:rPr lang="en-US" sz="3600" b="1" dirty="0" smtClean="0"/>
              <a:t>Tsunami </a:t>
            </a:r>
            <a:r>
              <a:rPr lang="en-US" sz="3600" b="1" dirty="0"/>
              <a:t>F</a:t>
            </a:r>
            <a:r>
              <a:rPr lang="en-US" sz="3600" b="1" dirty="0" smtClean="0"/>
              <a:t>rom 100-m Fragment</a:t>
            </a:r>
            <a:endParaRPr lang="en-US" sz="3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94265" y="6293985"/>
            <a:ext cx="2895600" cy="476250"/>
          </a:xfrm>
        </p:spPr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83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60" y="744068"/>
            <a:ext cx="6432331" cy="5486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96285"/>
            <a:ext cx="8229600" cy="1143000"/>
          </a:xfrm>
        </p:spPr>
        <p:txBody>
          <a:bodyPr/>
          <a:lstStyle/>
          <a:p>
            <a:r>
              <a:rPr lang="en-US" sz="3600" b="1" dirty="0" smtClean="0"/>
              <a:t>Tsunami </a:t>
            </a:r>
            <a:r>
              <a:rPr lang="en-US" sz="3600" b="1" dirty="0"/>
              <a:t>F</a:t>
            </a:r>
            <a:r>
              <a:rPr lang="en-US" sz="3600" b="1" dirty="0" smtClean="0"/>
              <a:t>rom 100-m Fragment</a:t>
            </a:r>
            <a:endParaRPr lang="en-US" sz="3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16526" y="6293985"/>
            <a:ext cx="2895600" cy="476250"/>
          </a:xfrm>
        </p:spPr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58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90500"/>
            <a:ext cx="8229600" cy="495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 smtClean="0"/>
              <a:t>There are two types of Low-Altitude Airburst</a:t>
            </a:r>
          </a:p>
        </p:txBody>
      </p:sp>
      <p:sp>
        <p:nvSpPr>
          <p:cNvPr id="108547" name="Freeform 3"/>
          <p:cNvSpPr>
            <a:spLocks/>
          </p:cNvSpPr>
          <p:nvPr/>
        </p:nvSpPr>
        <p:spPr bwMode="auto">
          <a:xfrm rot="597908">
            <a:off x="942975" y="2408238"/>
            <a:ext cx="3457575" cy="4070350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30" y="472"/>
              </a:cxn>
              <a:cxn ang="0">
                <a:pos x="30" y="1596"/>
              </a:cxn>
              <a:cxn ang="0">
                <a:pos x="211" y="2322"/>
              </a:cxn>
              <a:cxn ang="0">
                <a:pos x="538" y="2540"/>
              </a:cxn>
              <a:cxn ang="0">
                <a:pos x="1010" y="2467"/>
              </a:cxn>
              <a:cxn ang="0">
                <a:pos x="1554" y="2177"/>
              </a:cxn>
              <a:cxn ang="0">
                <a:pos x="2280" y="1379"/>
              </a:cxn>
              <a:cxn ang="0">
                <a:pos x="2788" y="326"/>
              </a:cxn>
            </a:cxnLst>
            <a:rect l="0" t="0" r="r" b="b"/>
            <a:pathLst>
              <a:path w="2788" h="2564">
                <a:moveTo>
                  <a:pt x="30" y="0"/>
                </a:moveTo>
                <a:cubicBezTo>
                  <a:pt x="30" y="103"/>
                  <a:pt x="30" y="206"/>
                  <a:pt x="30" y="472"/>
                </a:cubicBezTo>
                <a:cubicBezTo>
                  <a:pt x="30" y="738"/>
                  <a:pt x="0" y="1288"/>
                  <a:pt x="30" y="1596"/>
                </a:cubicBezTo>
                <a:cubicBezTo>
                  <a:pt x="60" y="1904"/>
                  <a:pt x="126" y="2165"/>
                  <a:pt x="211" y="2322"/>
                </a:cubicBezTo>
                <a:cubicBezTo>
                  <a:pt x="296" y="2479"/>
                  <a:pt x="405" y="2516"/>
                  <a:pt x="538" y="2540"/>
                </a:cubicBezTo>
                <a:cubicBezTo>
                  <a:pt x="671" y="2564"/>
                  <a:pt x="841" y="2527"/>
                  <a:pt x="1010" y="2467"/>
                </a:cubicBezTo>
                <a:cubicBezTo>
                  <a:pt x="1179" y="2407"/>
                  <a:pt x="1342" y="2358"/>
                  <a:pt x="1554" y="2177"/>
                </a:cubicBezTo>
                <a:cubicBezTo>
                  <a:pt x="1766" y="1996"/>
                  <a:pt x="2074" y="1687"/>
                  <a:pt x="2280" y="1379"/>
                </a:cubicBezTo>
                <a:cubicBezTo>
                  <a:pt x="2486" y="1071"/>
                  <a:pt x="2637" y="698"/>
                  <a:pt x="2788" y="32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defRPr/>
            </a:pPr>
            <a:endParaRPr lang="en-US"/>
          </a:p>
        </p:txBody>
      </p:sp>
      <p:sp>
        <p:nvSpPr>
          <p:cNvPr id="108548" name="Oval 4"/>
          <p:cNvSpPr>
            <a:spLocks noChangeArrowheads="1"/>
          </p:cNvSpPr>
          <p:nvPr/>
        </p:nvSpPr>
        <p:spPr bwMode="auto">
          <a:xfrm>
            <a:off x="922338" y="5580063"/>
            <a:ext cx="1689100" cy="8826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  <p:sp>
        <p:nvSpPr>
          <p:cNvPr id="25605" name="Oval 5"/>
          <p:cNvSpPr>
            <a:spLocks noChangeArrowheads="1"/>
          </p:cNvSpPr>
          <p:nvPr/>
        </p:nvSpPr>
        <p:spPr bwMode="auto">
          <a:xfrm>
            <a:off x="2301875" y="3409950"/>
            <a:ext cx="522288" cy="5207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5606" name="Oval 6"/>
          <p:cNvSpPr>
            <a:spLocks noChangeArrowheads="1"/>
          </p:cNvSpPr>
          <p:nvPr/>
        </p:nvSpPr>
        <p:spPr bwMode="auto">
          <a:xfrm>
            <a:off x="1943100" y="3794125"/>
            <a:ext cx="766763" cy="75882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5607" name="Oval 7"/>
          <p:cNvSpPr>
            <a:spLocks noChangeArrowheads="1"/>
          </p:cNvSpPr>
          <p:nvPr/>
        </p:nvSpPr>
        <p:spPr bwMode="auto">
          <a:xfrm>
            <a:off x="1731963" y="3919538"/>
            <a:ext cx="965200" cy="960437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5608" name="Oval 8"/>
          <p:cNvSpPr>
            <a:spLocks noChangeArrowheads="1"/>
          </p:cNvSpPr>
          <p:nvPr/>
        </p:nvSpPr>
        <p:spPr bwMode="auto">
          <a:xfrm>
            <a:off x="6586538" y="3228975"/>
            <a:ext cx="585787" cy="593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5609" name="Oval 9"/>
          <p:cNvSpPr>
            <a:spLocks noChangeArrowheads="1"/>
          </p:cNvSpPr>
          <p:nvPr/>
        </p:nvSpPr>
        <p:spPr bwMode="auto">
          <a:xfrm>
            <a:off x="6140450" y="3797300"/>
            <a:ext cx="855663" cy="841375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5610" name="Oval 10"/>
          <p:cNvSpPr>
            <a:spLocks noChangeArrowheads="1"/>
          </p:cNvSpPr>
          <p:nvPr/>
        </p:nvSpPr>
        <p:spPr bwMode="auto">
          <a:xfrm>
            <a:off x="5445125" y="4498975"/>
            <a:ext cx="1373188" cy="1316038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5611" name="Oval 11"/>
          <p:cNvSpPr>
            <a:spLocks noChangeArrowheads="1"/>
          </p:cNvSpPr>
          <p:nvPr/>
        </p:nvSpPr>
        <p:spPr bwMode="auto">
          <a:xfrm>
            <a:off x="4476750" y="5230813"/>
            <a:ext cx="2773363" cy="1309687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08556" name="Rectangle 12"/>
          <p:cNvSpPr>
            <a:spLocks noChangeArrowheads="1"/>
          </p:cNvSpPr>
          <p:nvPr/>
        </p:nvSpPr>
        <p:spPr bwMode="auto">
          <a:xfrm>
            <a:off x="0" y="5886450"/>
            <a:ext cx="9144000" cy="97155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 flipH="1">
            <a:off x="6996113" y="1470025"/>
            <a:ext cx="858837" cy="1770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 flipH="1">
            <a:off x="2670175" y="1470025"/>
            <a:ext cx="922338" cy="1958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5615" name="Oval 15"/>
          <p:cNvSpPr>
            <a:spLocks noChangeArrowheads="1"/>
          </p:cNvSpPr>
          <p:nvPr/>
        </p:nvSpPr>
        <p:spPr bwMode="auto">
          <a:xfrm>
            <a:off x="2676525" y="2892425"/>
            <a:ext cx="349250" cy="3476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5616" name="Oval 16"/>
          <p:cNvSpPr>
            <a:spLocks noChangeArrowheads="1"/>
          </p:cNvSpPr>
          <p:nvPr/>
        </p:nvSpPr>
        <p:spPr bwMode="auto">
          <a:xfrm>
            <a:off x="2933700" y="2484438"/>
            <a:ext cx="246063" cy="254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5617" name="Oval 17"/>
          <p:cNvSpPr>
            <a:spLocks noChangeArrowheads="1"/>
          </p:cNvSpPr>
          <p:nvPr/>
        </p:nvSpPr>
        <p:spPr bwMode="auto">
          <a:xfrm>
            <a:off x="3144838" y="2219325"/>
            <a:ext cx="115887" cy="11588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 flipH="1">
            <a:off x="2459038" y="1470025"/>
            <a:ext cx="1133475" cy="24193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 flipH="1" flipV="1">
            <a:off x="98425" y="5718175"/>
            <a:ext cx="0" cy="1524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lg"/>
          </a:ln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 flipH="1" flipV="1">
            <a:off x="415925" y="5718175"/>
            <a:ext cx="0" cy="1524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lg"/>
          </a:ln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 flipH="1" flipV="1">
            <a:off x="574675" y="5718175"/>
            <a:ext cx="0" cy="1524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lg"/>
          </a:ln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5622" name="Line 22"/>
          <p:cNvSpPr>
            <a:spLocks noChangeShapeType="1"/>
          </p:cNvSpPr>
          <p:nvPr/>
        </p:nvSpPr>
        <p:spPr bwMode="auto">
          <a:xfrm flipH="1" flipV="1">
            <a:off x="733425" y="5718175"/>
            <a:ext cx="0" cy="1524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lg"/>
          </a:ln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 rot="-4400933" flipH="1" flipV="1">
            <a:off x="1024731" y="5749132"/>
            <a:ext cx="1587" cy="1524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lg"/>
          </a:ln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5624" name="Line 24"/>
          <p:cNvSpPr>
            <a:spLocks noChangeShapeType="1"/>
          </p:cNvSpPr>
          <p:nvPr/>
        </p:nvSpPr>
        <p:spPr bwMode="auto">
          <a:xfrm rot="-5400000" flipH="1" flipV="1">
            <a:off x="1490663" y="5770563"/>
            <a:ext cx="0" cy="1524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lg"/>
          </a:ln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 rot="5400000" flipH="1" flipV="1">
            <a:off x="1876425" y="5770563"/>
            <a:ext cx="0" cy="1524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lg"/>
          </a:ln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5626" name="Line 26"/>
          <p:cNvSpPr>
            <a:spLocks noChangeShapeType="1"/>
          </p:cNvSpPr>
          <p:nvPr/>
        </p:nvSpPr>
        <p:spPr bwMode="auto">
          <a:xfrm flipH="1" flipV="1">
            <a:off x="257175" y="5718175"/>
            <a:ext cx="0" cy="1524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lg"/>
          </a:ln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5627" name="Line 27"/>
          <p:cNvSpPr>
            <a:spLocks noChangeShapeType="1"/>
          </p:cNvSpPr>
          <p:nvPr/>
        </p:nvSpPr>
        <p:spPr bwMode="auto">
          <a:xfrm rot="-5400000" flipH="1" flipV="1">
            <a:off x="1336675" y="5770563"/>
            <a:ext cx="0" cy="1524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lg"/>
          </a:ln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5628" name="Line 28"/>
          <p:cNvSpPr>
            <a:spLocks noChangeShapeType="1"/>
          </p:cNvSpPr>
          <p:nvPr/>
        </p:nvSpPr>
        <p:spPr bwMode="auto">
          <a:xfrm rot="-2280822" flipH="1" flipV="1">
            <a:off x="849313" y="5732463"/>
            <a:ext cx="0" cy="1524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lg"/>
          </a:ln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5629" name="Line 29"/>
          <p:cNvSpPr>
            <a:spLocks noChangeShapeType="1"/>
          </p:cNvSpPr>
          <p:nvPr/>
        </p:nvSpPr>
        <p:spPr bwMode="auto">
          <a:xfrm rot="-5400000" flipH="1" flipV="1">
            <a:off x="1173163" y="5770563"/>
            <a:ext cx="0" cy="1524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lg"/>
          </a:ln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5630" name="Line 30"/>
          <p:cNvSpPr>
            <a:spLocks noChangeShapeType="1"/>
          </p:cNvSpPr>
          <p:nvPr/>
        </p:nvSpPr>
        <p:spPr bwMode="auto">
          <a:xfrm rot="-5400000" flipH="1" flipV="1">
            <a:off x="1639888" y="5770563"/>
            <a:ext cx="0" cy="1524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lg"/>
          </a:ln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5631" name="Line 31"/>
          <p:cNvSpPr>
            <a:spLocks noChangeShapeType="1"/>
          </p:cNvSpPr>
          <p:nvPr/>
        </p:nvSpPr>
        <p:spPr bwMode="auto">
          <a:xfrm rot="5400000" flipH="1" flipV="1">
            <a:off x="2035175" y="5765800"/>
            <a:ext cx="0" cy="1524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lg"/>
          </a:ln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5632" name="Line 32"/>
          <p:cNvSpPr>
            <a:spLocks noChangeShapeType="1"/>
          </p:cNvSpPr>
          <p:nvPr/>
        </p:nvSpPr>
        <p:spPr bwMode="auto">
          <a:xfrm rot="5400000" flipH="1" flipV="1">
            <a:off x="2193925" y="5761038"/>
            <a:ext cx="0" cy="1524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lg"/>
          </a:ln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5633" name="Line 33"/>
          <p:cNvSpPr>
            <a:spLocks noChangeShapeType="1"/>
          </p:cNvSpPr>
          <p:nvPr/>
        </p:nvSpPr>
        <p:spPr bwMode="auto">
          <a:xfrm flipH="1" flipV="1">
            <a:off x="3438525" y="5718175"/>
            <a:ext cx="0" cy="1524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lg"/>
          </a:ln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5634" name="Line 34"/>
          <p:cNvSpPr>
            <a:spLocks noChangeShapeType="1"/>
          </p:cNvSpPr>
          <p:nvPr/>
        </p:nvSpPr>
        <p:spPr bwMode="auto">
          <a:xfrm rot="2312571" flipH="1" flipV="1">
            <a:off x="2686050" y="5751513"/>
            <a:ext cx="0" cy="1524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lg"/>
          </a:ln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5635" name="Line 35"/>
          <p:cNvSpPr>
            <a:spLocks noChangeShapeType="1"/>
          </p:cNvSpPr>
          <p:nvPr/>
        </p:nvSpPr>
        <p:spPr bwMode="auto">
          <a:xfrm flipH="1" flipV="1">
            <a:off x="2960688" y="5718175"/>
            <a:ext cx="0" cy="1524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lg"/>
          </a:ln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5636" name="Line 36"/>
          <p:cNvSpPr>
            <a:spLocks noChangeShapeType="1"/>
          </p:cNvSpPr>
          <p:nvPr/>
        </p:nvSpPr>
        <p:spPr bwMode="auto">
          <a:xfrm flipH="1" flipV="1">
            <a:off x="3278188" y="5718175"/>
            <a:ext cx="0" cy="1524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lg"/>
          </a:ln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5637" name="Line 37"/>
          <p:cNvSpPr>
            <a:spLocks noChangeShapeType="1"/>
          </p:cNvSpPr>
          <p:nvPr/>
        </p:nvSpPr>
        <p:spPr bwMode="auto">
          <a:xfrm flipH="1" flipV="1">
            <a:off x="3597275" y="5718175"/>
            <a:ext cx="0" cy="1524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lg"/>
          </a:ln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5638" name="Line 38"/>
          <p:cNvSpPr>
            <a:spLocks noChangeShapeType="1"/>
          </p:cNvSpPr>
          <p:nvPr/>
        </p:nvSpPr>
        <p:spPr bwMode="auto">
          <a:xfrm flipH="1" flipV="1">
            <a:off x="3914775" y="5718175"/>
            <a:ext cx="0" cy="1524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lg"/>
          </a:ln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5639" name="Line 39"/>
          <p:cNvSpPr>
            <a:spLocks noChangeShapeType="1"/>
          </p:cNvSpPr>
          <p:nvPr/>
        </p:nvSpPr>
        <p:spPr bwMode="auto">
          <a:xfrm flipH="1" flipV="1">
            <a:off x="4233863" y="5718175"/>
            <a:ext cx="0" cy="1524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lg"/>
          </a:ln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5640" name="Line 40"/>
          <p:cNvSpPr>
            <a:spLocks noChangeShapeType="1"/>
          </p:cNvSpPr>
          <p:nvPr/>
        </p:nvSpPr>
        <p:spPr bwMode="auto">
          <a:xfrm rot="5400000" flipV="1">
            <a:off x="2376488" y="5765800"/>
            <a:ext cx="0" cy="1524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lg"/>
          </a:ln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5641" name="Line 41"/>
          <p:cNvSpPr>
            <a:spLocks noChangeShapeType="1"/>
          </p:cNvSpPr>
          <p:nvPr/>
        </p:nvSpPr>
        <p:spPr bwMode="auto">
          <a:xfrm rot="4109558" flipH="1" flipV="1">
            <a:off x="2540794" y="5765007"/>
            <a:ext cx="1587" cy="1524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lg"/>
          </a:ln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5642" name="Line 42"/>
          <p:cNvSpPr>
            <a:spLocks noChangeShapeType="1"/>
          </p:cNvSpPr>
          <p:nvPr/>
        </p:nvSpPr>
        <p:spPr bwMode="auto">
          <a:xfrm flipH="1" flipV="1">
            <a:off x="2801938" y="5718175"/>
            <a:ext cx="0" cy="1524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lg"/>
          </a:ln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5643" name="Line 43"/>
          <p:cNvSpPr>
            <a:spLocks noChangeShapeType="1"/>
          </p:cNvSpPr>
          <p:nvPr/>
        </p:nvSpPr>
        <p:spPr bwMode="auto">
          <a:xfrm flipH="1" flipV="1">
            <a:off x="3119438" y="5718175"/>
            <a:ext cx="0" cy="1524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lg"/>
          </a:ln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5644" name="Line 44"/>
          <p:cNvSpPr>
            <a:spLocks noChangeShapeType="1"/>
          </p:cNvSpPr>
          <p:nvPr/>
        </p:nvSpPr>
        <p:spPr bwMode="auto">
          <a:xfrm flipH="1" flipV="1">
            <a:off x="3756025" y="5718175"/>
            <a:ext cx="0" cy="1524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lg"/>
          </a:ln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5645" name="Line 45"/>
          <p:cNvSpPr>
            <a:spLocks noChangeShapeType="1"/>
          </p:cNvSpPr>
          <p:nvPr/>
        </p:nvSpPr>
        <p:spPr bwMode="auto">
          <a:xfrm flipH="1" flipV="1">
            <a:off x="4073525" y="5718175"/>
            <a:ext cx="0" cy="1524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lg"/>
          </a:ln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5646" name="Line 46"/>
          <p:cNvSpPr>
            <a:spLocks noChangeShapeType="1"/>
          </p:cNvSpPr>
          <p:nvPr/>
        </p:nvSpPr>
        <p:spPr bwMode="auto">
          <a:xfrm flipH="1" flipV="1">
            <a:off x="8050213" y="5718175"/>
            <a:ext cx="0" cy="1524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lg"/>
          </a:ln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5647" name="Line 47"/>
          <p:cNvSpPr>
            <a:spLocks noChangeShapeType="1"/>
          </p:cNvSpPr>
          <p:nvPr/>
        </p:nvSpPr>
        <p:spPr bwMode="auto">
          <a:xfrm flipH="1" flipV="1">
            <a:off x="7415213" y="5718175"/>
            <a:ext cx="0" cy="1524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lg"/>
          </a:ln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5648" name="Line 48"/>
          <p:cNvSpPr>
            <a:spLocks noChangeShapeType="1"/>
          </p:cNvSpPr>
          <p:nvPr/>
        </p:nvSpPr>
        <p:spPr bwMode="auto">
          <a:xfrm flipH="1" flipV="1">
            <a:off x="7573963" y="5718175"/>
            <a:ext cx="0" cy="1524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lg"/>
          </a:ln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5649" name="Line 49"/>
          <p:cNvSpPr>
            <a:spLocks noChangeShapeType="1"/>
          </p:cNvSpPr>
          <p:nvPr/>
        </p:nvSpPr>
        <p:spPr bwMode="auto">
          <a:xfrm flipH="1" flipV="1">
            <a:off x="7891463" y="5718175"/>
            <a:ext cx="0" cy="1524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lg"/>
          </a:ln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5650" name="Line 50"/>
          <p:cNvSpPr>
            <a:spLocks noChangeShapeType="1"/>
          </p:cNvSpPr>
          <p:nvPr/>
        </p:nvSpPr>
        <p:spPr bwMode="auto">
          <a:xfrm flipH="1" flipV="1">
            <a:off x="8210550" y="5718175"/>
            <a:ext cx="0" cy="1524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lg"/>
          </a:ln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5651" name="Line 51"/>
          <p:cNvSpPr>
            <a:spLocks noChangeShapeType="1"/>
          </p:cNvSpPr>
          <p:nvPr/>
        </p:nvSpPr>
        <p:spPr bwMode="auto">
          <a:xfrm flipH="1" flipV="1">
            <a:off x="8528050" y="5718175"/>
            <a:ext cx="0" cy="1524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lg"/>
          </a:ln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5652" name="Line 52"/>
          <p:cNvSpPr>
            <a:spLocks noChangeShapeType="1"/>
          </p:cNvSpPr>
          <p:nvPr/>
        </p:nvSpPr>
        <p:spPr bwMode="auto">
          <a:xfrm flipH="1" flipV="1">
            <a:off x="8845550" y="5718175"/>
            <a:ext cx="0" cy="1524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lg"/>
          </a:ln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5653" name="Line 53"/>
          <p:cNvSpPr>
            <a:spLocks noChangeShapeType="1"/>
          </p:cNvSpPr>
          <p:nvPr/>
        </p:nvSpPr>
        <p:spPr bwMode="auto">
          <a:xfrm flipH="1" flipV="1">
            <a:off x="7732713" y="5718175"/>
            <a:ext cx="0" cy="1524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lg"/>
          </a:ln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5654" name="Line 54"/>
          <p:cNvSpPr>
            <a:spLocks noChangeShapeType="1"/>
          </p:cNvSpPr>
          <p:nvPr/>
        </p:nvSpPr>
        <p:spPr bwMode="auto">
          <a:xfrm flipH="1" flipV="1">
            <a:off x="8369300" y="5718175"/>
            <a:ext cx="0" cy="1524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lg"/>
          </a:ln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5655" name="Line 55"/>
          <p:cNvSpPr>
            <a:spLocks noChangeShapeType="1"/>
          </p:cNvSpPr>
          <p:nvPr/>
        </p:nvSpPr>
        <p:spPr bwMode="auto">
          <a:xfrm flipH="1" flipV="1">
            <a:off x="8686800" y="5718175"/>
            <a:ext cx="0" cy="1524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lg"/>
          </a:ln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5656" name="Line 56"/>
          <p:cNvSpPr>
            <a:spLocks noChangeShapeType="1"/>
          </p:cNvSpPr>
          <p:nvPr/>
        </p:nvSpPr>
        <p:spPr bwMode="auto">
          <a:xfrm flipH="1" flipV="1">
            <a:off x="9005888" y="5718175"/>
            <a:ext cx="0" cy="1524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lg"/>
          </a:ln>
        </p:spPr>
        <p:txBody>
          <a:bodyPr lIns="92075" tIns="46038" rIns="92075" bIns="46038"/>
          <a:lstStyle/>
          <a:p>
            <a:endParaRPr lang="en-US"/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4392613" y="5741988"/>
            <a:ext cx="917575" cy="152400"/>
            <a:chOff x="2767" y="3617"/>
            <a:chExt cx="578" cy="96"/>
          </a:xfrm>
        </p:grpSpPr>
        <p:sp>
          <p:nvSpPr>
            <p:cNvPr id="25674" name="Line 58"/>
            <p:cNvSpPr>
              <a:spLocks noChangeShapeType="1"/>
            </p:cNvSpPr>
            <p:nvPr/>
          </p:nvSpPr>
          <p:spPr bwMode="auto">
            <a:xfrm rot="-2678210" flipH="1" flipV="1">
              <a:off x="2767" y="3617"/>
              <a:ext cx="0" cy="96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lg"/>
            </a:ln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08603" name="Line 59"/>
            <p:cNvSpPr>
              <a:spLocks noChangeShapeType="1"/>
            </p:cNvSpPr>
            <p:nvPr/>
          </p:nvSpPr>
          <p:spPr bwMode="auto">
            <a:xfrm rot="-3643456" flipH="1" flipV="1">
              <a:off x="2867" y="3620"/>
              <a:ext cx="1" cy="96"/>
            </a:xfrm>
            <a:prstGeom prst="line">
              <a:avLst/>
            </a:prstGeom>
            <a:noFill/>
            <a:ln w="9525">
              <a:pattFill prst="pct20">
                <a:fgClr>
                  <a:srgbClr val="FF6600"/>
                </a:fgClr>
                <a:bgClr>
                  <a:srgbClr val="FFFFFF"/>
                </a:bgClr>
              </a:pattFill>
              <a:round/>
              <a:headEnd/>
              <a:tailEnd type="triangle" w="med" len="lg"/>
            </a:ln>
            <a:effectLst>
              <a:outerShdw dist="35921" dir="8100000" algn="ctr" rotWithShape="0">
                <a:schemeClr val="bg2">
                  <a:alpha val="50000"/>
                </a:schemeClr>
              </a:outerShdw>
            </a:effectLst>
          </p:spPr>
          <p:txBody>
            <a:bodyPr lIns="92075" tIns="46038" rIns="92075" bIns="46038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604" name="Line 60"/>
            <p:cNvSpPr>
              <a:spLocks noChangeShapeType="1"/>
            </p:cNvSpPr>
            <p:nvPr/>
          </p:nvSpPr>
          <p:spPr bwMode="auto">
            <a:xfrm rot="-3643456" flipH="1" flipV="1">
              <a:off x="2972" y="3622"/>
              <a:ext cx="1" cy="96"/>
            </a:xfrm>
            <a:prstGeom prst="line">
              <a:avLst/>
            </a:prstGeom>
            <a:noFill/>
            <a:ln w="9525">
              <a:pattFill prst="pct25">
                <a:fgClr>
                  <a:srgbClr val="FF6600"/>
                </a:fgClr>
                <a:bgClr>
                  <a:srgbClr val="FFFFFF"/>
                </a:bgClr>
              </a:pattFill>
              <a:round/>
              <a:headEnd/>
              <a:tailEnd type="triangle" w="med" len="lg"/>
            </a:ln>
            <a:effectLst>
              <a:outerShdw dist="35921" dir="8100000" algn="ctr" rotWithShape="0">
                <a:schemeClr val="bg2">
                  <a:alpha val="50000"/>
                </a:schemeClr>
              </a:outerShdw>
            </a:effectLst>
          </p:spPr>
          <p:txBody>
            <a:bodyPr lIns="92075" tIns="46038" rIns="92075" bIns="46038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605" name="Line 61"/>
            <p:cNvSpPr>
              <a:spLocks noChangeShapeType="1"/>
            </p:cNvSpPr>
            <p:nvPr/>
          </p:nvSpPr>
          <p:spPr bwMode="auto">
            <a:xfrm rot="-3643456" flipH="1" flipV="1">
              <a:off x="3081" y="3622"/>
              <a:ext cx="1" cy="96"/>
            </a:xfrm>
            <a:prstGeom prst="line">
              <a:avLst/>
            </a:prstGeom>
            <a:noFill/>
            <a:ln w="9525">
              <a:pattFill prst="pct60">
                <a:fgClr>
                  <a:srgbClr val="FF6600"/>
                </a:fgClr>
                <a:bgClr>
                  <a:srgbClr val="FFFFFF"/>
                </a:bgClr>
              </a:pattFill>
              <a:round/>
              <a:headEnd/>
              <a:tailEnd type="triangle" w="med" len="lg"/>
            </a:ln>
            <a:effectLst>
              <a:outerShdw dist="35921" dir="8100000" algn="ctr" rotWithShape="0">
                <a:schemeClr val="bg2">
                  <a:alpha val="50000"/>
                </a:schemeClr>
              </a:outerShdw>
            </a:effectLst>
          </p:spPr>
          <p:txBody>
            <a:bodyPr lIns="92075" tIns="46038" rIns="92075" bIns="46038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606" name="Line 62"/>
            <p:cNvSpPr>
              <a:spLocks noChangeShapeType="1"/>
            </p:cNvSpPr>
            <p:nvPr/>
          </p:nvSpPr>
          <p:spPr bwMode="auto">
            <a:xfrm rot="-3643456" flipH="1" flipV="1">
              <a:off x="3193" y="3624"/>
              <a:ext cx="1" cy="96"/>
            </a:xfrm>
            <a:prstGeom prst="line">
              <a:avLst/>
            </a:prstGeom>
            <a:noFill/>
            <a:ln w="9525">
              <a:pattFill prst="pct80">
                <a:fgClr>
                  <a:srgbClr val="FF6600"/>
                </a:fgClr>
                <a:bgClr>
                  <a:srgbClr val="FFFFFF"/>
                </a:bgClr>
              </a:pattFill>
              <a:round/>
              <a:headEnd/>
              <a:tailEnd type="triangle" w="med" len="lg"/>
            </a:ln>
            <a:effectLst>
              <a:outerShdw dist="35921" dir="8100000" algn="ctr" rotWithShape="0">
                <a:schemeClr val="bg2">
                  <a:alpha val="50000"/>
                </a:schemeClr>
              </a:outerShdw>
            </a:effectLst>
          </p:spPr>
          <p:txBody>
            <a:bodyPr lIns="92075" tIns="46038" rIns="92075" bIns="46038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607" name="Line 63"/>
            <p:cNvSpPr>
              <a:spLocks noChangeShapeType="1"/>
            </p:cNvSpPr>
            <p:nvPr/>
          </p:nvSpPr>
          <p:spPr bwMode="auto">
            <a:xfrm rot="-3643456" flipH="1" flipV="1">
              <a:off x="3296" y="3626"/>
              <a:ext cx="1" cy="96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lg"/>
            </a:ln>
            <a:effectLst>
              <a:outerShdw dist="35921" dir="8100000" algn="ctr" rotWithShape="0">
                <a:schemeClr val="bg2">
                  <a:alpha val="50000"/>
                </a:schemeClr>
              </a:outerShdw>
            </a:effectLst>
          </p:spPr>
          <p:txBody>
            <a:bodyPr lIns="92075" tIns="46038" rIns="92075" bIns="46038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64"/>
          <p:cNvGrpSpPr>
            <a:grpSpLocks/>
          </p:cNvGrpSpPr>
          <p:nvPr/>
        </p:nvGrpSpPr>
        <p:grpSpPr bwMode="auto">
          <a:xfrm flipH="1">
            <a:off x="6367463" y="5741988"/>
            <a:ext cx="917575" cy="152400"/>
            <a:chOff x="2767" y="3617"/>
            <a:chExt cx="578" cy="96"/>
          </a:xfrm>
        </p:grpSpPr>
        <p:sp>
          <p:nvSpPr>
            <p:cNvPr id="25668" name="Line 65"/>
            <p:cNvSpPr>
              <a:spLocks noChangeShapeType="1"/>
            </p:cNvSpPr>
            <p:nvPr/>
          </p:nvSpPr>
          <p:spPr bwMode="auto">
            <a:xfrm rot="-2678210" flipH="1" flipV="1">
              <a:off x="2767" y="3617"/>
              <a:ext cx="0" cy="96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lg"/>
            </a:ln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08610" name="Line 66"/>
            <p:cNvSpPr>
              <a:spLocks noChangeShapeType="1"/>
            </p:cNvSpPr>
            <p:nvPr/>
          </p:nvSpPr>
          <p:spPr bwMode="auto">
            <a:xfrm rot="-3643456" flipH="1" flipV="1">
              <a:off x="2872" y="3620"/>
              <a:ext cx="1" cy="96"/>
            </a:xfrm>
            <a:prstGeom prst="line">
              <a:avLst/>
            </a:prstGeom>
            <a:noFill/>
            <a:ln w="9525">
              <a:pattFill prst="pct20">
                <a:fgClr>
                  <a:srgbClr val="FF6600"/>
                </a:fgClr>
                <a:bgClr>
                  <a:srgbClr val="FFFFFF"/>
                </a:bgClr>
              </a:pattFill>
              <a:round/>
              <a:headEnd/>
              <a:tailEnd type="triangle" w="med" len="lg"/>
            </a:ln>
            <a:effectLst>
              <a:outerShdw dist="35921" dir="8100000" algn="ctr" rotWithShape="0">
                <a:schemeClr val="bg2">
                  <a:alpha val="50000"/>
                </a:schemeClr>
              </a:outerShdw>
            </a:effectLst>
          </p:spPr>
          <p:txBody>
            <a:bodyPr lIns="92075" tIns="46038" rIns="92075" bIns="46038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611" name="Line 67"/>
            <p:cNvSpPr>
              <a:spLocks noChangeShapeType="1"/>
            </p:cNvSpPr>
            <p:nvPr/>
          </p:nvSpPr>
          <p:spPr bwMode="auto">
            <a:xfrm rot="-3643456" flipH="1" flipV="1">
              <a:off x="2977" y="3622"/>
              <a:ext cx="1" cy="96"/>
            </a:xfrm>
            <a:prstGeom prst="line">
              <a:avLst/>
            </a:prstGeom>
            <a:noFill/>
            <a:ln w="9525">
              <a:pattFill prst="pct25">
                <a:fgClr>
                  <a:srgbClr val="FF6600"/>
                </a:fgClr>
                <a:bgClr>
                  <a:srgbClr val="FFFFFF"/>
                </a:bgClr>
              </a:pattFill>
              <a:round/>
              <a:headEnd/>
              <a:tailEnd type="triangle" w="med" len="lg"/>
            </a:ln>
            <a:effectLst>
              <a:outerShdw dist="35921" dir="8100000" algn="ctr" rotWithShape="0">
                <a:schemeClr val="bg2">
                  <a:alpha val="50000"/>
                </a:schemeClr>
              </a:outerShdw>
            </a:effectLst>
          </p:spPr>
          <p:txBody>
            <a:bodyPr lIns="92075" tIns="46038" rIns="92075" bIns="46038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612" name="Line 68"/>
            <p:cNvSpPr>
              <a:spLocks noChangeShapeType="1"/>
            </p:cNvSpPr>
            <p:nvPr/>
          </p:nvSpPr>
          <p:spPr bwMode="auto">
            <a:xfrm rot="-3643456" flipH="1" flipV="1">
              <a:off x="3086" y="3622"/>
              <a:ext cx="1" cy="96"/>
            </a:xfrm>
            <a:prstGeom prst="line">
              <a:avLst/>
            </a:prstGeom>
            <a:noFill/>
            <a:ln w="9525">
              <a:pattFill prst="pct60">
                <a:fgClr>
                  <a:srgbClr val="FF6600"/>
                </a:fgClr>
                <a:bgClr>
                  <a:srgbClr val="FFFFFF"/>
                </a:bgClr>
              </a:pattFill>
              <a:round/>
              <a:headEnd/>
              <a:tailEnd type="triangle" w="med" len="lg"/>
            </a:ln>
            <a:effectLst>
              <a:outerShdw dist="35921" dir="8100000" algn="ctr" rotWithShape="0">
                <a:schemeClr val="bg2">
                  <a:alpha val="50000"/>
                </a:schemeClr>
              </a:outerShdw>
            </a:effectLst>
          </p:spPr>
          <p:txBody>
            <a:bodyPr lIns="92075" tIns="46038" rIns="92075" bIns="46038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613" name="Line 69"/>
            <p:cNvSpPr>
              <a:spLocks noChangeShapeType="1"/>
            </p:cNvSpPr>
            <p:nvPr/>
          </p:nvSpPr>
          <p:spPr bwMode="auto">
            <a:xfrm rot="-3643456" flipH="1" flipV="1">
              <a:off x="3198" y="3624"/>
              <a:ext cx="1" cy="96"/>
            </a:xfrm>
            <a:prstGeom prst="line">
              <a:avLst/>
            </a:prstGeom>
            <a:noFill/>
            <a:ln w="9525">
              <a:pattFill prst="pct80">
                <a:fgClr>
                  <a:srgbClr val="FF6600"/>
                </a:fgClr>
                <a:bgClr>
                  <a:srgbClr val="FFFFFF"/>
                </a:bgClr>
              </a:pattFill>
              <a:round/>
              <a:headEnd/>
              <a:tailEnd type="triangle" w="med" len="lg"/>
            </a:ln>
            <a:effectLst>
              <a:outerShdw dist="35921" dir="8100000" algn="ctr" rotWithShape="0">
                <a:schemeClr val="bg2">
                  <a:alpha val="50000"/>
                </a:schemeClr>
              </a:outerShdw>
            </a:effectLst>
          </p:spPr>
          <p:txBody>
            <a:bodyPr lIns="92075" tIns="46038" rIns="92075" bIns="46038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614" name="Line 70"/>
            <p:cNvSpPr>
              <a:spLocks noChangeShapeType="1"/>
            </p:cNvSpPr>
            <p:nvPr/>
          </p:nvSpPr>
          <p:spPr bwMode="auto">
            <a:xfrm rot="-3643456" flipH="1" flipV="1">
              <a:off x="3300" y="3626"/>
              <a:ext cx="1" cy="96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lg"/>
            </a:ln>
            <a:effectLst>
              <a:outerShdw dist="35921" dir="8100000" algn="ctr" rotWithShape="0">
                <a:schemeClr val="bg2">
                  <a:alpha val="50000"/>
                </a:schemeClr>
              </a:outerShdw>
            </a:effectLst>
          </p:spPr>
          <p:txBody>
            <a:bodyPr lIns="92075" tIns="46038" rIns="92075" bIns="46038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5659" name="Cloud"/>
          <p:cNvSpPr>
            <a:spLocks noChangeAspect="1" noEditPoints="1" noChangeArrowheads="1"/>
          </p:cNvSpPr>
          <p:nvPr/>
        </p:nvSpPr>
        <p:spPr bwMode="auto">
          <a:xfrm>
            <a:off x="5262563" y="5541963"/>
            <a:ext cx="1255712" cy="342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124521169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762F00"/>
              </a:gs>
              <a:gs pos="100000">
                <a:srgbClr val="FF66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77"/>
          <p:cNvGrpSpPr>
            <a:grpSpLocks/>
          </p:cNvGrpSpPr>
          <p:nvPr/>
        </p:nvGrpSpPr>
        <p:grpSpPr bwMode="auto">
          <a:xfrm>
            <a:off x="990600" y="914400"/>
            <a:ext cx="7045325" cy="457200"/>
            <a:chOff x="485" y="3926"/>
            <a:chExt cx="4438" cy="288"/>
          </a:xfrm>
        </p:grpSpPr>
        <p:sp>
          <p:nvSpPr>
            <p:cNvPr id="25666" name="Text Box 72"/>
            <p:cNvSpPr txBox="1">
              <a:spLocks noChangeArrowheads="1"/>
            </p:cNvSpPr>
            <p:nvPr/>
          </p:nvSpPr>
          <p:spPr bwMode="auto">
            <a:xfrm>
              <a:off x="485" y="3926"/>
              <a:ext cx="165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400"/>
                <a:t>Type 1: Tunguska</a:t>
              </a:r>
            </a:p>
          </p:txBody>
        </p:sp>
        <p:sp>
          <p:nvSpPr>
            <p:cNvPr id="25667" name="Text Box 73"/>
            <p:cNvSpPr txBox="1">
              <a:spLocks noChangeArrowheads="1"/>
            </p:cNvSpPr>
            <p:nvPr/>
          </p:nvSpPr>
          <p:spPr bwMode="auto">
            <a:xfrm>
              <a:off x="2928" y="3926"/>
              <a:ext cx="19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400"/>
                <a:t>Type 2: Libyan Desert</a:t>
              </a:r>
            </a:p>
          </p:txBody>
        </p:sp>
      </p:grpSp>
      <p:sp>
        <p:nvSpPr>
          <p:cNvPr id="25661" name="Oval 74"/>
          <p:cNvSpPr>
            <a:spLocks noChangeArrowheads="1"/>
          </p:cNvSpPr>
          <p:nvPr/>
        </p:nvSpPr>
        <p:spPr bwMode="auto">
          <a:xfrm>
            <a:off x="6970713" y="2749550"/>
            <a:ext cx="366712" cy="37147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5662" name="Oval 75"/>
          <p:cNvSpPr>
            <a:spLocks noChangeArrowheads="1"/>
          </p:cNvSpPr>
          <p:nvPr/>
        </p:nvSpPr>
        <p:spPr bwMode="auto">
          <a:xfrm>
            <a:off x="7277100" y="2484438"/>
            <a:ext cx="115888" cy="115887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5663" name="Line 76"/>
          <p:cNvSpPr>
            <a:spLocks noChangeShapeType="1"/>
          </p:cNvSpPr>
          <p:nvPr/>
        </p:nvSpPr>
        <p:spPr bwMode="auto">
          <a:xfrm flipH="1">
            <a:off x="6048375" y="1639888"/>
            <a:ext cx="1714500" cy="36099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5664" name="Text Box 79"/>
          <p:cNvSpPr txBox="1">
            <a:spLocks noChangeArrowheads="1"/>
          </p:cNvSpPr>
          <p:nvPr/>
        </p:nvSpPr>
        <p:spPr bwMode="auto">
          <a:xfrm>
            <a:off x="838200" y="6159500"/>
            <a:ext cx="2592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400"/>
              <a:t>Local catastrophe</a:t>
            </a:r>
          </a:p>
        </p:txBody>
      </p:sp>
      <p:sp>
        <p:nvSpPr>
          <p:cNvPr id="25665" name="Text Box 80"/>
          <p:cNvSpPr txBox="1">
            <a:spLocks noChangeArrowheads="1"/>
          </p:cNvSpPr>
          <p:nvPr/>
        </p:nvSpPr>
        <p:spPr bwMode="auto">
          <a:xfrm>
            <a:off x="4191000" y="6159500"/>
            <a:ext cx="3457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400"/>
              <a:t>Bigger local catastrophe</a:t>
            </a:r>
          </a:p>
        </p:txBody>
      </p:sp>
    </p:spTree>
    <p:extLst>
      <p:ext uri="{BB962C8B-B14F-4D97-AF65-F5344CB8AC3E}">
        <p14:creationId xmlns:p14="http://schemas.microsoft.com/office/powerpoint/2010/main" val="386317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unguska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200" y="1390650"/>
            <a:ext cx="4214813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3990975" cy="8207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smtClean="0"/>
              <a:t>Tunguska:</a:t>
            </a:r>
            <a:br>
              <a:rPr lang="en-US" sz="3200" smtClean="0"/>
            </a:br>
            <a:r>
              <a:rPr lang="en-US" sz="3200" smtClean="0"/>
              <a:t>June 30, 1908</a:t>
            </a:r>
          </a:p>
        </p:txBody>
      </p:sp>
      <p:pic>
        <p:nvPicPr>
          <p:cNvPr id="15364" name="Picture 4" descr="tunguska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19600" y="3276600"/>
            <a:ext cx="4579938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Met_Tunguska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19600" y="152400"/>
            <a:ext cx="4451350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639630"/>
            <a:ext cx="2895600" cy="476250"/>
          </a:xfrm>
        </p:spPr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28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8200" y="381000"/>
            <a:ext cx="7202488" cy="623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486010"/>
            <a:ext cx="2895600" cy="476250"/>
          </a:xfrm>
        </p:spPr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93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170"/>
            <a:ext cx="8229600" cy="945823"/>
          </a:xfrm>
        </p:spPr>
        <p:txBody>
          <a:bodyPr/>
          <a:lstStyle/>
          <a:p>
            <a:r>
              <a:rPr lang="en-US" sz="3600" dirty="0" smtClean="0"/>
              <a:t>Wind contour maps from airburst</a:t>
            </a:r>
            <a:endParaRPr lang="en-US" sz="3600" dirty="0"/>
          </a:p>
        </p:txBody>
      </p:sp>
      <p:pic>
        <p:nvPicPr>
          <p:cNvPr id="3" name="Picture 2" descr="Y:\My Documents\pdc15\Side-by-side\PDC15_Dhaka_SideBySide_ButterflyMaps_Winds_blank_v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195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002" t="6329" r="8224" b="51715"/>
          <a:stretch/>
        </p:blipFill>
        <p:spPr bwMode="auto">
          <a:xfrm>
            <a:off x="-11565" y="4414815"/>
            <a:ext cx="3152776" cy="2614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780" t="46968" r="8224" b="16497"/>
          <a:stretch/>
        </p:blipFill>
        <p:spPr bwMode="auto">
          <a:xfrm>
            <a:off x="6379335" y="4120290"/>
            <a:ext cx="266465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5707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170"/>
            <a:ext cx="8229600" cy="945823"/>
          </a:xfrm>
        </p:spPr>
        <p:txBody>
          <a:bodyPr/>
          <a:lstStyle/>
          <a:p>
            <a:r>
              <a:rPr lang="en-US" sz="3600" dirty="0" smtClean="0"/>
              <a:t>Extent of expected airburst damage (preliminary)</a:t>
            </a:r>
            <a:endParaRPr lang="en-US" sz="3600" dirty="0"/>
          </a:p>
        </p:txBody>
      </p:sp>
      <p:pic>
        <p:nvPicPr>
          <p:cNvPr id="1026" name="Picture 2" descr="Y:\My Documents\pdc15\Side-by-side\PDC15_Dhaka_SideBySide_ButterflyMaps_Damage_blank_v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395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83962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bg2"/>
          </a:outerShdw>
        </a:effec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bg2"/>
          </a:outerShdw>
        </a:effec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28290</TotalTime>
  <Words>173</Words>
  <Application>Microsoft Office PowerPoint</Application>
  <PresentationFormat>On-screen Show (4:3)</PresentationFormat>
  <Paragraphs>43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PowerPoint Presentation</vt:lpstr>
      <vt:lpstr>What we have been told</vt:lpstr>
      <vt:lpstr>Tsunami From 100-m Fragment</vt:lpstr>
      <vt:lpstr>Tsunami From 100-m Fragment</vt:lpstr>
      <vt:lpstr>There are two types of Low-Altitude Airburst</vt:lpstr>
      <vt:lpstr>Tunguska: June 30, 1908</vt:lpstr>
      <vt:lpstr>PowerPoint Presentation</vt:lpstr>
      <vt:lpstr>Wind contour maps from airburst</vt:lpstr>
      <vt:lpstr>Extent of expected airburst damage (preliminary)</vt:lpstr>
      <vt:lpstr>Comparison of Damage Zones</vt:lpstr>
    </vt:vector>
  </TitlesOfParts>
  <Company>Sandia National Laboratories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CIPD  Objectives / Deliverables</dc:title>
  <dc:creator>sgwagne</dc:creator>
  <cp:lastModifiedBy>wefogle</cp:lastModifiedBy>
  <cp:revision>601</cp:revision>
  <cp:lastPrinted>1999-12-10T14:51:42Z</cp:lastPrinted>
  <dcterms:created xsi:type="dcterms:W3CDTF">1999-12-08T17:36:16Z</dcterms:created>
  <dcterms:modified xsi:type="dcterms:W3CDTF">2015-04-17T09:20:47Z</dcterms:modified>
</cp:coreProperties>
</file>