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471" r:id="rId2"/>
    <p:sldId id="636" r:id="rId3"/>
    <p:sldId id="637" r:id="rId4"/>
    <p:sldId id="638" r:id="rId5"/>
    <p:sldId id="639" r:id="rId6"/>
    <p:sldId id="640" r:id="rId7"/>
    <p:sldId id="642" r:id="rId8"/>
    <p:sldId id="643" r:id="rId9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000099"/>
    <a:srgbClr val="0000FF"/>
    <a:srgbClr val="B20EA6"/>
    <a:srgbClr val="E2AC00"/>
    <a:srgbClr val="FEC200"/>
    <a:srgbClr val="38324C"/>
    <a:srgbClr val="342D51"/>
    <a:srgbClr val="293E55"/>
    <a:srgbClr val="273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043" autoAdjust="0"/>
  </p:normalViewPr>
  <p:slideViewPr>
    <p:cSldViewPr>
      <p:cViewPr varScale="1">
        <p:scale>
          <a:sx n="45" d="100"/>
          <a:sy n="45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68" y="-80"/>
      </p:cViewPr>
      <p:guideLst>
        <p:guide orient="horz" pos="2897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01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715963"/>
            <a:ext cx="4559300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1975"/>
            <a:ext cx="5029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4438" rIns="92050" bIns="4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fld id="{A30117D9-DB80-49A7-997D-F25C55980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328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5725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8163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40D16-8FE0-4BDE-8D26-7B20DFE52D19}" type="slidenum">
              <a:rPr lang="en-US"/>
              <a:pPr/>
              <a:t>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5963"/>
            <a:ext cx="4556125" cy="3417887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1972 fireball over western US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1596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17D9-DB80-49A7-997D-F25C55980D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6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1596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17D9-DB80-49A7-997D-F25C55980D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6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4" name="Picture 6" descr="NNSAlogo041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43650"/>
            <a:ext cx="914400" cy="333375"/>
          </a:xfrm>
          <a:prstGeom prst="rect">
            <a:avLst/>
          </a:prstGeom>
          <a:noFill/>
        </p:spPr>
      </p:pic>
      <p:pic>
        <p:nvPicPr>
          <p:cNvPr id="452615" name="Picture 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09358" y="1502778"/>
            <a:ext cx="3533260" cy="6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</a:rPr>
              <a:t>December 27, 2016</a:t>
            </a:r>
            <a:br>
              <a:rPr lang="en-US" sz="2400" kern="0" dirty="0" smtClean="0">
                <a:solidFill>
                  <a:schemeClr val="tx1"/>
                </a:solidFill>
              </a:rPr>
            </a:br>
            <a:r>
              <a:rPr lang="en-US" sz="2400" kern="0" dirty="0" smtClean="0">
                <a:solidFill>
                  <a:schemeClr val="tx1"/>
                </a:solidFill>
              </a:rPr>
              <a:t>2015 PDC</a:t>
            </a:r>
            <a:endParaRPr lang="en-US" sz="2400" i="1" kern="0" dirty="0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86084" y="2584090"/>
            <a:ext cx="5779808" cy="1344175"/>
          </a:xfrm>
        </p:spPr>
        <p:txBody>
          <a:bodyPr/>
          <a:lstStyle/>
          <a:p>
            <a:r>
              <a:rPr lang="en-US" sz="2400" dirty="0"/>
              <a:t>Mark </a:t>
            </a:r>
            <a:r>
              <a:rPr lang="en-US" sz="2400" dirty="0" smtClean="0"/>
              <a:t>Boslough &amp; Barbara Jennings</a:t>
            </a:r>
            <a:endParaRPr lang="en-US" sz="2400" dirty="0"/>
          </a:p>
          <a:p>
            <a:r>
              <a:rPr lang="en-US" sz="2400" dirty="0"/>
              <a:t>Sandia National Labs</a:t>
            </a:r>
          </a:p>
          <a:p>
            <a:r>
              <a:rPr lang="en-US" sz="2400" dirty="0"/>
              <a:t>Albuquerque, NM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55079" y="6389688"/>
            <a:ext cx="524181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900" dirty="0">
                <a:latin typeface="Helvetica" pitchFamily="34" charset="0"/>
              </a:rPr>
              <a:t>Sandia is a </a:t>
            </a:r>
            <a:r>
              <a:rPr lang="en-US" sz="900" dirty="0" err="1">
                <a:latin typeface="Helvetica" pitchFamily="34" charset="0"/>
              </a:rPr>
              <a:t>multiprogram</a:t>
            </a:r>
            <a:r>
              <a:rPr lang="en-US" sz="900" dirty="0">
                <a:latin typeface="Helvetica" pitchFamily="34" charset="0"/>
              </a:rPr>
              <a:t> laboratory operated by Sandia Corporation, a Lockheed Martin Company,</a:t>
            </a:r>
            <a:br>
              <a:rPr lang="en-US" sz="900" dirty="0">
                <a:latin typeface="Helvetica" pitchFamily="34" charset="0"/>
              </a:rPr>
            </a:br>
            <a:r>
              <a:rPr lang="en-US" sz="900" dirty="0">
                <a:latin typeface="Helvetica" pitchFamily="34" charset="0"/>
              </a:rPr>
              <a:t>for the United States Department of Energy under contract DE-AC04-94AL85000.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78906" y="0"/>
            <a:ext cx="1194165" cy="30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Inject 3</a:t>
            </a:r>
            <a:endParaRPr lang="en-US" sz="1800" kern="0" dirty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781981" y="4679199"/>
            <a:ext cx="5388015" cy="10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Bill Fogleman, GRIT – Mapping</a:t>
            </a:r>
          </a:p>
          <a:p>
            <a:r>
              <a:rPr lang="en-US" sz="1800" kern="0" dirty="0"/>
              <a:t>Paul Chodas – JPL - Trajectory</a:t>
            </a:r>
          </a:p>
          <a:p>
            <a:r>
              <a:rPr lang="en-US" sz="1800" kern="0" dirty="0"/>
              <a:t>Souheil </a:t>
            </a:r>
            <a:r>
              <a:rPr lang="en-US" sz="1800" kern="0" dirty="0" smtClean="0"/>
              <a:t>Ezzedine </a:t>
            </a:r>
            <a:r>
              <a:rPr lang="en-US" sz="1800" kern="0" dirty="0"/>
              <a:t>– LLNL – </a:t>
            </a:r>
            <a:r>
              <a:rPr lang="en-US" sz="1800" kern="0" dirty="0" smtClean="0"/>
              <a:t>Tsunami</a:t>
            </a:r>
            <a:endParaRPr lang="en-US" sz="1800" kern="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5855" y="548625"/>
            <a:ext cx="8180266" cy="5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</a:rPr>
              <a:t>Physical and Infrastructure Effects Briefing</a:t>
            </a:r>
            <a:endParaRPr lang="en-US" sz="3200" i="1" kern="0" dirty="0">
              <a:solidFill>
                <a:schemeClr val="tx1"/>
              </a:solidFill>
            </a:endParaRPr>
          </a:p>
        </p:txBody>
      </p:sp>
      <p:sp>
        <p:nvSpPr>
          <p:cNvPr id="19" name="Footer Placeholder 1"/>
          <p:cNvSpPr>
            <a:spLocks noGrp="1"/>
          </p:cNvSpPr>
          <p:nvPr/>
        </p:nvSpPr>
        <p:spPr bwMode="auto">
          <a:xfrm>
            <a:off x="3028188" y="6027117"/>
            <a:ext cx="2895600" cy="3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351650"/>
            <a:ext cx="8229600" cy="581025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What we have been told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06565" name="Rectangle 5"/>
          <p:cNvSpPr>
            <a:spLocks noChangeArrowheads="1"/>
          </p:cNvSpPr>
          <p:nvPr/>
        </p:nvSpPr>
        <p:spPr bwMode="auto">
          <a:xfrm>
            <a:off x="270640" y="1644827"/>
            <a:ext cx="8295480" cy="4011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Entry speed:  16 km/s (36,000 mph, ~</a:t>
            </a:r>
            <a:r>
              <a:rPr lang="en-US" sz="2400" dirty="0" err="1" smtClean="0">
                <a:latin typeface="+mn-lt"/>
              </a:rPr>
              <a:t>mach</a:t>
            </a:r>
            <a:r>
              <a:rPr lang="en-US" sz="2400" dirty="0" smtClean="0">
                <a:latin typeface="+mn-lt"/>
              </a:rPr>
              <a:t> 47)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Size: </a:t>
            </a:r>
            <a:r>
              <a:rPr lang="en-US" sz="2400" dirty="0">
                <a:latin typeface="+mn-lt"/>
              </a:rPr>
              <a:t>U</a:t>
            </a:r>
            <a:r>
              <a:rPr lang="en-US" sz="2400" dirty="0" smtClean="0">
                <a:latin typeface="+mn-lt"/>
              </a:rPr>
              <a:t>p to 400 meters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Composition: Stone, density 2.2-3.3 g/cm</a:t>
            </a:r>
            <a:r>
              <a:rPr lang="en-US" sz="2400" baseline="30000" dirty="0" smtClean="0">
                <a:latin typeface="+mn-lt"/>
              </a:rPr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2250 Megaton impact cannot be ruled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Impact is certain: September 3,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0580" y="6194160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260" y="152400"/>
            <a:ext cx="8295480" cy="53657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Possible Impact Locations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65" y="933462"/>
            <a:ext cx="6858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2180" y="6501400"/>
            <a:ext cx="276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EXERCISE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73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65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Purdue Simulator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Infrastructure Risk Zones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3" y="828839"/>
            <a:ext cx="6858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2180" y="6501400"/>
            <a:ext cx="276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EXERCISE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03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Vientiane, Laos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Impact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/>
              <a:t>Impact crater 5-7 km diameter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/>
              <a:t>500 meters deep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/>
              <a:t>6.8 magnitude earthquake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/>
              <a:t>Damage Zones:</a:t>
            </a:r>
          </a:p>
          <a:p>
            <a:pPr marL="466344" lvl="1" indent="-285750">
              <a:lnSpc>
                <a:spcPct val="15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600" b="1" dirty="0" smtClean="0"/>
              <a:t>Impact – total destruction</a:t>
            </a:r>
          </a:p>
          <a:p>
            <a:pPr marL="466344" lvl="1" indent="-285750">
              <a:lnSpc>
                <a:spcPct val="15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600" b="1" dirty="0" smtClean="0"/>
              <a:t>29 km out – Total</a:t>
            </a:r>
          </a:p>
          <a:p>
            <a:pPr marL="466344" lvl="1" indent="-285750">
              <a:lnSpc>
                <a:spcPct val="15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600" b="1" dirty="0" smtClean="0"/>
              <a:t>63 km out – Severe</a:t>
            </a:r>
          </a:p>
          <a:p>
            <a:pPr marL="466344" lvl="1" indent="-285750">
              <a:lnSpc>
                <a:spcPct val="15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600" b="1" dirty="0" smtClean="0"/>
              <a:t>149 km – Light to Moderate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/>
              <a:t>Fireball would cause trees to ignite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/>
              <a:t>Individuals not sheltered will sustain </a:t>
            </a:r>
            <a:r>
              <a:rPr lang="en-US" sz="1600" b="1" smtClean="0"/>
              <a:t>2</a:t>
            </a:r>
            <a:r>
              <a:rPr lang="en-US" sz="1600" b="1" baseline="30000" smtClean="0"/>
              <a:t>nd</a:t>
            </a:r>
            <a:r>
              <a:rPr lang="en-US" sz="1600" b="1" smtClean="0"/>
              <a:t> degree burns </a:t>
            </a:r>
            <a:endParaRPr lang="en-US" sz="16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/>
              <a:t>Winds of 60 m/s blowing over 30% of trees and stripping leaves and branches</a:t>
            </a:r>
            <a:endParaRPr lang="en-US" sz="1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Vientiane</a:t>
            </a:r>
            <a:r>
              <a:rPr lang="en-US" sz="4000" dirty="0">
                <a:solidFill>
                  <a:schemeClr val="tx1"/>
                </a:solidFill>
              </a:rPr>
              <a:t>, Laos - At Risk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Capital of Laos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Population 210,000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  - 700,000 </a:t>
            </a:r>
            <a:r>
              <a:rPr lang="en-US" sz="2000" dirty="0"/>
              <a:t>in Vientiane Prefecture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Situated on the Mekong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 roads are parallel to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 government offices and Presidential Palace are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That </a:t>
            </a:r>
            <a:r>
              <a:rPr lang="en-US" sz="2000" dirty="0" err="1"/>
              <a:t>Luang</a:t>
            </a:r>
            <a:r>
              <a:rPr lang="en-US" sz="2000" dirty="0"/>
              <a:t> Stupa – most important religion monument in Laos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International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16 Provinces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73" y="1585560"/>
            <a:ext cx="4140200" cy="4457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8835" y="106680"/>
            <a:ext cx="8229600" cy="1056425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Tsunami is by far the greatest threat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have run high-performance computer simulations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446" y="1509620"/>
            <a:ext cx="589630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4675" y="1094092"/>
            <a:ext cx="7611846" cy="3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chemeClr val="tx1"/>
                </a:solidFill>
              </a:rPr>
              <a:t>Western Pacific </a:t>
            </a:r>
            <a:r>
              <a:rPr lang="en-US" sz="2000" kern="0" dirty="0">
                <a:solidFill>
                  <a:schemeClr val="tx1"/>
                </a:solidFill>
              </a:rPr>
              <a:t>Impact  - Steep entry: strong </a:t>
            </a:r>
            <a:r>
              <a:rPr lang="en-US" sz="2000" kern="0" dirty="0" smtClean="0">
                <a:solidFill>
                  <a:schemeClr val="tx1"/>
                </a:solidFill>
              </a:rPr>
              <a:t>tsunami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92798" y="6538820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594871" y="106680"/>
            <a:ext cx="8229600" cy="1056425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Tsunami is by far the greatest threat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have run high-performance computer simulations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1520" y="1522538"/>
            <a:ext cx="5896303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03748" y="1094092"/>
            <a:ext cx="7611846" cy="4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Eastern Pacific </a:t>
            </a:r>
            <a:r>
              <a:rPr lang="en-US" sz="2000" kern="0" dirty="0" smtClean="0">
                <a:solidFill>
                  <a:schemeClr val="tx1"/>
                </a:solidFill>
              </a:rPr>
              <a:t>Impact - </a:t>
            </a:r>
            <a:r>
              <a:rPr lang="en-US" sz="2000" kern="0" dirty="0">
                <a:solidFill>
                  <a:schemeClr val="tx1"/>
                </a:solidFill>
              </a:rPr>
              <a:t>Grazing entry: weaker </a:t>
            </a:r>
            <a:r>
              <a:rPr lang="en-US" sz="2000" kern="0" dirty="0" smtClean="0">
                <a:solidFill>
                  <a:schemeClr val="tx1"/>
                </a:solidFill>
              </a:rPr>
              <a:t>tsunami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61871" y="6538820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28319</TotalTime>
  <Words>272</Words>
  <Application>Microsoft Office PowerPoint</Application>
  <PresentationFormat>On-screen Show (4:3)</PresentationFormat>
  <Paragraphs>60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What we have been told</vt:lpstr>
      <vt:lpstr>Possible Impact Locations</vt:lpstr>
      <vt:lpstr>Purdue Simulator  Infrastructure Risk Zones</vt:lpstr>
      <vt:lpstr>Vientiane, Laos Impact Results</vt:lpstr>
      <vt:lpstr>Vientiane, Laos - At Risk </vt:lpstr>
      <vt:lpstr>Tsunami is by far the greatest threat We have run high-performance computer simulations</vt:lpstr>
      <vt:lpstr>Tsunami is by far the greatest threat We have run high-performance computer simulations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 Objectives / Deliverables</dc:title>
  <dc:creator>sgwagne</dc:creator>
  <cp:lastModifiedBy>wefogle</cp:lastModifiedBy>
  <cp:revision>605</cp:revision>
  <cp:lastPrinted>1999-12-10T14:51:42Z</cp:lastPrinted>
  <dcterms:created xsi:type="dcterms:W3CDTF">1999-12-08T17:36:16Z</dcterms:created>
  <dcterms:modified xsi:type="dcterms:W3CDTF">2015-04-17T13:14:31Z</dcterms:modified>
</cp:coreProperties>
</file>