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2"/>
  </p:notesMasterIdLst>
  <p:handoutMasterIdLst>
    <p:handoutMasterId r:id="rId13"/>
  </p:handoutMasterIdLst>
  <p:sldIdLst>
    <p:sldId id="471" r:id="rId2"/>
    <p:sldId id="636" r:id="rId3"/>
    <p:sldId id="709" r:id="rId4"/>
    <p:sldId id="707" r:id="rId5"/>
    <p:sldId id="708" r:id="rId6"/>
    <p:sldId id="681" r:id="rId7"/>
    <p:sldId id="713" r:id="rId8"/>
    <p:sldId id="710" r:id="rId9"/>
    <p:sldId id="711" r:id="rId10"/>
    <p:sldId id="714" r:id="rId11"/>
  </p:sldIdLst>
  <p:sldSz cx="9144000" cy="6858000" type="screen4x3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A"/>
    <a:srgbClr val="000099"/>
    <a:srgbClr val="0000FF"/>
    <a:srgbClr val="B20EA6"/>
    <a:srgbClr val="E2AC00"/>
    <a:srgbClr val="FEC200"/>
    <a:srgbClr val="38324C"/>
    <a:srgbClr val="342D51"/>
    <a:srgbClr val="293E55"/>
    <a:srgbClr val="2732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7043" autoAdjust="0"/>
  </p:normalViewPr>
  <p:slideViewPr>
    <p:cSldViewPr>
      <p:cViewPr varScale="1">
        <p:scale>
          <a:sx n="45" d="100"/>
          <a:sy n="45" d="100"/>
        </p:scale>
        <p:origin x="-14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168" y="-80"/>
      </p:cViewPr>
      <p:guideLst>
        <p:guide orient="horz" pos="2897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019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22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3" tIns="0" rIns="19043" bIns="0" numCol="1" anchor="t" anchorCtr="0" compatLnSpc="1">
            <a:prstTxWarp prst="textNoShape">
              <a:avLst/>
            </a:prstTxWarp>
          </a:bodyPr>
          <a:lstStyle>
            <a:lvl1pPr defTabSz="892175" eaLnBrk="0" hangingPunct="0">
              <a:defRPr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222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3" tIns="0" rIns="19043" bIns="0" numCol="1" anchor="t" anchorCtr="0" compatLnSpc="1">
            <a:prstTxWarp prst="textNoShape">
              <a:avLst/>
            </a:prstTxWarp>
          </a:bodyPr>
          <a:lstStyle>
            <a:lvl1pPr algn="r" defTabSz="892175" eaLnBrk="0" hangingPunct="0">
              <a:defRPr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715963"/>
            <a:ext cx="4559300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1975"/>
            <a:ext cx="502920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0" tIns="44438" rIns="92050" bIns="444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1855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3" tIns="0" rIns="19043" bIns="0" numCol="1" anchor="b" anchorCtr="0" compatLnSpc="1">
            <a:prstTxWarp prst="textNoShape">
              <a:avLst/>
            </a:prstTxWarp>
          </a:bodyPr>
          <a:lstStyle>
            <a:lvl1pPr defTabSz="892175" eaLnBrk="0" hangingPunct="0">
              <a:defRPr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1855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3" tIns="0" rIns="19043" bIns="0" numCol="1" anchor="b" anchorCtr="0" compatLnSpc="1">
            <a:prstTxWarp prst="textNoShape">
              <a:avLst/>
            </a:prstTxWarp>
          </a:bodyPr>
          <a:lstStyle>
            <a:lvl1pPr algn="r" defTabSz="892175" eaLnBrk="0" hangingPunct="0">
              <a:defRPr sz="1000" i="1">
                <a:latin typeface="Times New Roman" pitchFamily="18" charset="0"/>
              </a:defRPr>
            </a:lvl1pPr>
          </a:lstStyle>
          <a:p>
            <a:fld id="{A30117D9-DB80-49A7-997D-F25C55980D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45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21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2438" algn="l" defTabSz="8921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03288" algn="l" defTabSz="8921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55725" algn="l" defTabSz="8921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08163" algn="l" defTabSz="8921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A40D16-8FE0-4BDE-8D26-7B20DFE52D19}" type="slidenum">
              <a:rPr lang="en-US"/>
              <a:pPr/>
              <a:t>1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5963"/>
            <a:ext cx="4556125" cy="3417887"/>
          </a:xfrm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August 1972 fireball over western US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715963"/>
            <a:ext cx="4556125" cy="3417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3300" y="4486276"/>
            <a:ext cx="5029200" cy="4117975"/>
          </a:xfrm>
        </p:spPr>
        <p:txBody>
          <a:bodyPr/>
          <a:lstStyle/>
          <a:p>
            <a:r>
              <a:rPr lang="en-US" dirty="0" smtClean="0"/>
              <a:t>Lateral dynamic loading – load is applied rapidly and lasts for a second or more with continuously decreasing strength</a:t>
            </a:r>
          </a:p>
          <a:p>
            <a:r>
              <a:rPr lang="en-US" dirty="0" smtClean="0"/>
              <a:t>Structures that are designed to be earthquake resistant and capable of withstanding a lateral load of 10% of their weigh will be the lase damaged</a:t>
            </a:r>
          </a:p>
          <a:p>
            <a:r>
              <a:rPr lang="en-US" dirty="0" smtClean="0"/>
              <a:t>Reinforced structures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117D9-DB80-49A7-997D-F25C55980D8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03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715963"/>
            <a:ext cx="4556125" cy="3417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Structural response based on</a:t>
            </a:r>
          </a:p>
          <a:p>
            <a:pPr lvl="1"/>
            <a:r>
              <a:rPr lang="en-US" dirty="0"/>
              <a:t>“Strength” or massiveness of construction</a:t>
            </a:r>
          </a:p>
          <a:p>
            <a:pPr lvl="1"/>
            <a:r>
              <a:rPr lang="en-US" dirty="0"/>
              <a:t>Resilience and ductility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117D9-DB80-49A7-997D-F25C55980D8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139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EXERCISE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245A6-B789-474E-A73F-0A23BD03E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33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0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40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340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709358" y="1502778"/>
            <a:ext cx="3533260" cy="620452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June 9, 2015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2015 PDC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4526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86084" y="2584090"/>
            <a:ext cx="5779808" cy="1344175"/>
          </a:xfrm>
        </p:spPr>
        <p:txBody>
          <a:bodyPr/>
          <a:lstStyle/>
          <a:p>
            <a:r>
              <a:rPr lang="en-US" sz="2400" dirty="0"/>
              <a:t>Mark </a:t>
            </a:r>
            <a:r>
              <a:rPr lang="en-US" sz="2400" dirty="0" smtClean="0"/>
              <a:t>Boslough &amp; Barbara Jennings</a:t>
            </a:r>
            <a:endParaRPr lang="en-US" sz="2400" dirty="0"/>
          </a:p>
          <a:p>
            <a:r>
              <a:rPr lang="en-US" sz="2400" dirty="0"/>
              <a:t>Sandia National Labs</a:t>
            </a:r>
          </a:p>
          <a:p>
            <a:r>
              <a:rPr lang="en-US" sz="2400" dirty="0"/>
              <a:t>Albuquerque, NM</a:t>
            </a:r>
          </a:p>
        </p:txBody>
      </p:sp>
      <p:pic>
        <p:nvPicPr>
          <p:cNvPr id="452614" name="Picture 6" descr="NNSAlogo04100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6343650"/>
            <a:ext cx="914400" cy="333375"/>
          </a:xfrm>
          <a:prstGeom prst="rect">
            <a:avLst/>
          </a:prstGeom>
          <a:noFill/>
        </p:spPr>
      </p:pic>
      <p:pic>
        <p:nvPicPr>
          <p:cNvPr id="452615" name="Picture 7"/>
          <p:cNvPicPr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48600" y="6324600"/>
            <a:ext cx="11049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52619" name="Rectangle 11"/>
          <p:cNvSpPr>
            <a:spLocks noChangeArrowheads="1"/>
          </p:cNvSpPr>
          <p:nvPr/>
        </p:nvSpPr>
        <p:spPr bwMode="auto">
          <a:xfrm>
            <a:off x="1855079" y="6389688"/>
            <a:ext cx="5241819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 eaLnBrk="0" hangingPunct="0"/>
            <a:r>
              <a:rPr lang="en-US" sz="900" dirty="0">
                <a:latin typeface="Helvetica" pitchFamily="34" charset="0"/>
              </a:rPr>
              <a:t>Sandia is a </a:t>
            </a:r>
            <a:r>
              <a:rPr lang="en-US" sz="900" dirty="0" err="1">
                <a:latin typeface="Helvetica" pitchFamily="34" charset="0"/>
              </a:rPr>
              <a:t>multiprogram</a:t>
            </a:r>
            <a:r>
              <a:rPr lang="en-US" sz="900" dirty="0">
                <a:latin typeface="Helvetica" pitchFamily="34" charset="0"/>
              </a:rPr>
              <a:t> laboratory operated by Sandia Corporation, a Lockheed Martin Company,</a:t>
            </a:r>
            <a:br>
              <a:rPr lang="en-US" sz="900" dirty="0">
                <a:latin typeface="Helvetica" pitchFamily="34" charset="0"/>
              </a:rPr>
            </a:br>
            <a:r>
              <a:rPr lang="en-US" sz="900" dirty="0">
                <a:latin typeface="Helvetica" pitchFamily="34" charset="0"/>
              </a:rPr>
              <a:t>for the United States Department of Energy under contract DE-AC04-94AL85000.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878906" y="0"/>
            <a:ext cx="1194165" cy="30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 smtClean="0"/>
              <a:t>Inject 1</a:t>
            </a:r>
            <a:endParaRPr lang="en-US" sz="1800" kern="0" dirty="0"/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781981" y="4679199"/>
            <a:ext cx="5388015" cy="101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/>
              <a:t>Bill Fogleman, GRIT – Mapping</a:t>
            </a:r>
          </a:p>
          <a:p>
            <a:r>
              <a:rPr lang="en-US" sz="1800" kern="0" dirty="0"/>
              <a:t>Paul Chodas – JPL - Trajectory</a:t>
            </a:r>
          </a:p>
          <a:p>
            <a:r>
              <a:rPr lang="en-US" sz="1800" kern="0" dirty="0"/>
              <a:t>Souheil </a:t>
            </a:r>
            <a:r>
              <a:rPr lang="en-US" sz="1800" kern="0" dirty="0" smtClean="0"/>
              <a:t>Ezzedine </a:t>
            </a:r>
            <a:r>
              <a:rPr lang="en-US" sz="1800" kern="0" dirty="0"/>
              <a:t>– LLNL – </a:t>
            </a:r>
            <a:r>
              <a:rPr lang="en-US" sz="1800" kern="0" dirty="0" smtClean="0"/>
              <a:t>Tsunami</a:t>
            </a:r>
            <a:endParaRPr lang="en-US" sz="1800" kern="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85855" y="548625"/>
            <a:ext cx="8180266" cy="58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 smtClean="0">
                <a:solidFill>
                  <a:schemeClr val="tx1"/>
                </a:solidFill>
              </a:rPr>
              <a:t>Physical and Infrastructure Effects Briefing</a:t>
            </a:r>
            <a:endParaRPr lang="en-US" sz="3200" i="1" kern="0" dirty="0">
              <a:solidFill>
                <a:schemeClr val="tx1"/>
              </a:solidFill>
            </a:endParaRPr>
          </a:p>
        </p:txBody>
      </p:sp>
      <p:sp>
        <p:nvSpPr>
          <p:cNvPr id="13" name="Footer Placeholder 1"/>
          <p:cNvSpPr>
            <a:spLocks noGrp="1"/>
          </p:cNvSpPr>
          <p:nvPr/>
        </p:nvSpPr>
        <p:spPr bwMode="auto">
          <a:xfrm>
            <a:off x="3028188" y="6027117"/>
            <a:ext cx="2895600" cy="31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EXERCISE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543588088"/>
              </p:ext>
            </p:extLst>
          </p:nvPr>
        </p:nvGraphicFramePr>
        <p:xfrm>
          <a:off x="322782" y="1316725"/>
          <a:ext cx="822960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Structure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Complete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Heavy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Moderate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Wooden</a:t>
                      </a:r>
                      <a:r>
                        <a:rPr lang="en-US" baseline="0" dirty="0" smtClean="0"/>
                        <a:t> structure un-reinforced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Frame shattered</a:t>
                      </a:r>
                      <a:r>
                        <a:rPr lang="en-US" baseline="0" dirty="0" smtClean="0"/>
                        <a:t> resulting in almost complete collapse.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Wall framing cracked.  Roof</a:t>
                      </a:r>
                      <a:r>
                        <a:rPr lang="en-US" baseline="0" dirty="0" smtClean="0"/>
                        <a:t> severely damaged. Interior partitions blown down.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Windows and doors blown</a:t>
                      </a:r>
                      <a:r>
                        <a:rPr lang="en-US" baseline="0" dirty="0" smtClean="0"/>
                        <a:t> in. Interior partitions cracked.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Light</a:t>
                      </a:r>
                      <a:r>
                        <a:rPr lang="en-US" baseline="0" dirty="0" smtClean="0"/>
                        <a:t> corrugated steel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r>
                        <a:rPr lang="en-US" baseline="0" dirty="0" smtClean="0"/>
                        <a:t> distortion or collapse of frame.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Minor to major distortion</a:t>
                      </a:r>
                      <a:r>
                        <a:rPr lang="en-US" baseline="0" dirty="0" smtClean="0"/>
                        <a:t> of frame.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Windows and doors blown</a:t>
                      </a:r>
                      <a:r>
                        <a:rPr lang="en-US" baseline="0" dirty="0" smtClean="0"/>
                        <a:t> in. Siding ripped off.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Heavy</a:t>
                      </a:r>
                      <a:r>
                        <a:rPr lang="en-US" baseline="0" dirty="0" smtClean="0"/>
                        <a:t> steel-frame industrial building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Severe distortion,</a:t>
                      </a:r>
                      <a:r>
                        <a:rPr lang="en-US" baseline="0" dirty="0" smtClean="0"/>
                        <a:t> collapse of frame.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 frame distortion. Not</a:t>
                      </a:r>
                      <a:r>
                        <a:rPr lang="en-US" baseline="0" dirty="0" smtClean="0"/>
                        <a:t> operable.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Windows</a:t>
                      </a:r>
                      <a:r>
                        <a:rPr lang="en-US" baseline="0" dirty="0" smtClean="0"/>
                        <a:t> and doors blown in.  Siding ripped off.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Concrete</a:t>
                      </a:r>
                      <a:r>
                        <a:rPr lang="en-US" baseline="0" dirty="0" smtClean="0"/>
                        <a:t> and steel reinforced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Walls shattered, frame distortion,</a:t>
                      </a:r>
                      <a:r>
                        <a:rPr lang="en-US" baseline="0" dirty="0" smtClean="0"/>
                        <a:t> initial collapse.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Walls breached</a:t>
                      </a:r>
                      <a:r>
                        <a:rPr lang="en-US" baseline="0" dirty="0" smtClean="0"/>
                        <a:t> to the point of being distorted.  Doors blown in.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Cracking of concrete</a:t>
                      </a:r>
                      <a:r>
                        <a:rPr lang="en-US" baseline="0" dirty="0" smtClean="0"/>
                        <a:t> walls and frame.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475" y="433410"/>
            <a:ext cx="779621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Damage to Industrial Structures</a:t>
            </a:r>
            <a:endParaRPr lang="en-US" sz="320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6282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63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461963" y="106680"/>
            <a:ext cx="8229600" cy="581025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we have been told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6565" name="Rectangle 5"/>
          <p:cNvSpPr>
            <a:spLocks noChangeArrowheads="1"/>
          </p:cNvSpPr>
          <p:nvPr/>
        </p:nvSpPr>
        <p:spPr bwMode="auto">
          <a:xfrm>
            <a:off x="264550" y="1931204"/>
            <a:ext cx="8295480" cy="35508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dirty="0" smtClean="0">
                <a:latin typeface="+mn-lt"/>
              </a:rPr>
              <a:t>Entry speed:  16 km/s (36,000 mph, ~</a:t>
            </a:r>
            <a:r>
              <a:rPr lang="en-US" sz="2800" dirty="0" err="1" smtClean="0">
                <a:latin typeface="+mn-lt"/>
              </a:rPr>
              <a:t>mach</a:t>
            </a:r>
            <a:r>
              <a:rPr lang="en-US" sz="2800" dirty="0" smtClean="0">
                <a:latin typeface="+mn-lt"/>
              </a:rPr>
              <a:t> 47)</a:t>
            </a:r>
          </a:p>
          <a:p>
            <a:endParaRPr lang="en-US" sz="2800" dirty="0" smtClean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Size: up to 400 meters diameter</a:t>
            </a:r>
          </a:p>
          <a:p>
            <a:endParaRPr lang="en-US" sz="2800" dirty="0" smtClean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Composition: Stone, density 2.2-3.3 g/cm</a:t>
            </a:r>
            <a:r>
              <a:rPr lang="en-US" sz="2800" baseline="30000" dirty="0" smtClean="0">
                <a:latin typeface="+mn-lt"/>
              </a:rPr>
              <a:t>3</a:t>
            </a:r>
          </a:p>
          <a:p>
            <a:endParaRPr lang="en-US" sz="2800" dirty="0" smtClean="0">
              <a:latin typeface="+mn-lt"/>
            </a:endParaRPr>
          </a:p>
          <a:p>
            <a:r>
              <a:rPr lang="en-US" sz="2800" dirty="0">
                <a:latin typeface="+mn-lt"/>
              </a:rPr>
              <a:t>2250 Megaton impact cannot be ruled out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Probability of impact = 0.9%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47605"/>
            <a:ext cx="2895600" cy="47625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EXERCISE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1"/>
          <p:cNvSpPr txBox="1">
            <a:spLocks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mtClean="0"/>
              <a:t>EXERCISE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7" t="13793" r="11711" b="8965"/>
          <a:stretch/>
        </p:blipFill>
        <p:spPr bwMode="auto">
          <a:xfrm>
            <a:off x="435885" y="1040790"/>
            <a:ext cx="816864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461963" y="106680"/>
            <a:ext cx="8229600" cy="581025"/>
          </a:xfrm>
          <a:solidFill>
            <a:schemeClr val="bg1"/>
          </a:solidFill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Rapid estimate tool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EXERCISE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2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53657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Possible Impact Locations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6663"/>
            <a:ext cx="6858000" cy="54864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9200"/>
            <a:ext cx="2895600" cy="47625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EXERCISE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1"/>
          <p:cNvSpPr txBox="1">
            <a:spLocks/>
          </p:cNvSpPr>
          <p:nvPr/>
        </p:nvSpPr>
        <p:spPr bwMode="auto">
          <a:xfrm>
            <a:off x="3124200" y="6472181"/>
            <a:ext cx="2895600" cy="35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6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53657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North of Vientiane, Laos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6663"/>
            <a:ext cx="6858000" cy="54864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86010"/>
            <a:ext cx="2895600" cy="476250"/>
          </a:xfrm>
        </p:spPr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48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Greatest threat is tsunami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Highest priority is to run simulations as we did for 2014 FEMA exercise.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Example: Gulf of Mexico (not within current threat corridor).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Tsunami_Impact_v1.jpg.jpe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98627"/>
            <a:ext cx="8229600" cy="452596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EXERCISE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6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My Documents\TTX\Maps fixed\6days_Scenario-h_DamageComposite_map_v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400" y="1124700"/>
            <a:ext cx="5715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152400"/>
            <a:ext cx="77724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 smtClean="0">
                <a:solidFill>
                  <a:schemeClr val="tx1"/>
                </a:solidFill>
              </a:rPr>
              <a:t>Example of </a:t>
            </a:r>
            <a:r>
              <a:rPr lang="en-US" sz="3600" kern="0" dirty="0">
                <a:solidFill>
                  <a:schemeClr val="tx1"/>
                </a:solidFill>
              </a:rPr>
              <a:t>I</a:t>
            </a:r>
            <a:r>
              <a:rPr lang="en-US" sz="3600" kern="0" dirty="0" smtClean="0">
                <a:solidFill>
                  <a:schemeClr val="tx1"/>
                </a:solidFill>
              </a:rPr>
              <a:t>mpact </a:t>
            </a:r>
            <a:r>
              <a:rPr lang="en-US" sz="3600" kern="0" dirty="0">
                <a:solidFill>
                  <a:schemeClr val="tx1"/>
                </a:solidFill>
              </a:rPr>
              <a:t>D</a:t>
            </a:r>
            <a:r>
              <a:rPr lang="en-US" sz="3600" kern="0" dirty="0" smtClean="0">
                <a:solidFill>
                  <a:schemeClr val="tx1"/>
                </a:solidFill>
              </a:rPr>
              <a:t>amage Zones</a:t>
            </a:r>
          </a:p>
          <a:p>
            <a:r>
              <a:rPr lang="en-US" sz="2800" kern="0" dirty="0" smtClean="0">
                <a:solidFill>
                  <a:schemeClr val="tx1"/>
                </a:solidFill>
              </a:rPr>
              <a:t>From 2014 FEMA exercise</a:t>
            </a:r>
            <a:endParaRPr lang="en-US" sz="2800" kern="0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611100"/>
            <a:ext cx="2895600" cy="229350"/>
          </a:xfrm>
        </p:spPr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0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764619"/>
            <a:ext cx="8229600" cy="4749216"/>
          </a:xfrm>
        </p:spPr>
        <p:txBody>
          <a:bodyPr/>
          <a:lstStyle/>
          <a:p>
            <a:r>
              <a:rPr lang="en-US" sz="2800" dirty="0" smtClean="0"/>
              <a:t>Pressure from a surface blast causes lateral dynamic loading; </a:t>
            </a:r>
            <a:r>
              <a:rPr lang="en-US" sz="2800" dirty="0"/>
              <a:t>load </a:t>
            </a:r>
            <a:r>
              <a:rPr lang="en-US" sz="2800" dirty="0" smtClean="0"/>
              <a:t>applied rapidly for a second </a:t>
            </a:r>
            <a:r>
              <a:rPr lang="en-US" sz="2800" dirty="0"/>
              <a:t>or more </a:t>
            </a:r>
            <a:r>
              <a:rPr lang="en-US" sz="2800" dirty="0" smtClean="0"/>
              <a:t>with continuously </a:t>
            </a:r>
            <a:r>
              <a:rPr lang="en-US" sz="2800" dirty="0"/>
              <a:t>decreasing </a:t>
            </a:r>
            <a:r>
              <a:rPr lang="en-US" sz="2800" dirty="0" smtClean="0"/>
              <a:t>strength</a:t>
            </a:r>
          </a:p>
          <a:p>
            <a:r>
              <a:rPr lang="en-US" sz="2800" dirty="0" smtClean="0"/>
              <a:t>Primary </a:t>
            </a:r>
            <a:r>
              <a:rPr lang="en-US" sz="2800" dirty="0"/>
              <a:t>i</a:t>
            </a:r>
            <a:r>
              <a:rPr lang="en-US" sz="2800" dirty="0" smtClean="0"/>
              <a:t>nfrastructure damage due to overpressure and sustained wind at </a:t>
            </a:r>
          </a:p>
          <a:p>
            <a:pPr marL="457200" lvl="1" indent="0">
              <a:buNone/>
            </a:pPr>
            <a:r>
              <a:rPr lang="en-US" sz="2400" dirty="0" smtClean="0"/>
              <a:t>Severe; at 130 – 140 MPH (209 – 225 KMH)</a:t>
            </a:r>
          </a:p>
          <a:p>
            <a:pPr marL="457200" lvl="1" indent="0">
              <a:buNone/>
            </a:pPr>
            <a:r>
              <a:rPr lang="en-US" sz="2400" dirty="0" smtClean="0"/>
              <a:t>Moderate; 90 – 100 MPH (145 – 160 KMH)</a:t>
            </a:r>
          </a:p>
          <a:p>
            <a:pPr marL="457200" lvl="1" indent="0">
              <a:buNone/>
            </a:pPr>
            <a:r>
              <a:rPr lang="en-US" sz="2400" dirty="0" smtClean="0"/>
              <a:t>Light; 60 – 80 MPH ( 97 – 129 KM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5158" y="508000"/>
            <a:ext cx="70986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Wind </a:t>
            </a:r>
            <a:r>
              <a:rPr lang="en-US" sz="3200" dirty="0" smtClean="0"/>
              <a:t>From Airburst </a:t>
            </a:r>
            <a:r>
              <a:rPr lang="en-US" sz="3200" dirty="0"/>
              <a:t>L</a:t>
            </a:r>
            <a:r>
              <a:rPr lang="en-US" sz="3200" dirty="0" smtClean="0"/>
              <a:t>ikened </a:t>
            </a:r>
            <a:r>
              <a:rPr lang="en-US" sz="3200" dirty="0"/>
              <a:t>to a </a:t>
            </a:r>
            <a:r>
              <a:rPr lang="en-US" sz="3200" dirty="0" smtClean="0"/>
              <a:t>Nuclear Blast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57200" y="4542745"/>
            <a:ext cx="381000" cy="304800"/>
          </a:xfrm>
          <a:prstGeom prst="rect">
            <a:avLst/>
          </a:prstGeom>
          <a:solidFill>
            <a:srgbClr val="DE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4999945"/>
            <a:ext cx="381000" cy="30480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5457145"/>
            <a:ext cx="381000" cy="3048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EXERCISE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96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722522341"/>
              </p:ext>
            </p:extLst>
          </p:nvPr>
        </p:nvGraphicFramePr>
        <p:xfrm>
          <a:off x="347450" y="1739180"/>
          <a:ext cx="8229600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Structure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Severe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Moderate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Light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Petroleum,</a:t>
                      </a:r>
                      <a:r>
                        <a:rPr lang="en-US" baseline="0" dirty="0" smtClean="0"/>
                        <a:t> oil, lubricant tanks (POL)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r>
                        <a:rPr lang="en-US" baseline="0" dirty="0" smtClean="0"/>
                        <a:t> loss of fluids due to lifting of tanks from foundation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Loss of contents due</a:t>
                      </a:r>
                      <a:r>
                        <a:rPr lang="en-US" baseline="0" dirty="0" smtClean="0"/>
                        <a:t> to leakage; secondary effects; e.g. fires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Loss of liquid due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to sloshing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Utility</a:t>
                      </a:r>
                      <a:r>
                        <a:rPr lang="en-US" baseline="0" dirty="0" smtClean="0"/>
                        <a:t> lines (above ground)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r>
                        <a:rPr lang="en-US" baseline="0" dirty="0" smtClean="0"/>
                        <a:t> supporting poles down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30% supporting</a:t>
                      </a:r>
                      <a:r>
                        <a:rPr lang="en-US" baseline="0" dirty="0" smtClean="0"/>
                        <a:t> poles damaged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poles in tact – few lines down, undamaged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 track</a:t>
                      </a:r>
                      <a:r>
                        <a:rPr lang="en-US" baseline="0" dirty="0" smtClean="0"/>
                        <a:t> and rail cars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Track</a:t>
                      </a:r>
                      <a:r>
                        <a:rPr lang="en-US" baseline="0" dirty="0" smtClean="0"/>
                        <a:t> in place cars blown 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Cars</a:t>
                      </a:r>
                      <a:r>
                        <a:rPr lang="en-US" baseline="0" dirty="0" smtClean="0"/>
                        <a:t> may be off track and sustain light damage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Parked transport planes, light aircraft, helicopters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 to</a:t>
                      </a:r>
                      <a:r>
                        <a:rPr lang="en-US" baseline="0" dirty="0" smtClean="0"/>
                        <a:t> exposed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Operational</a:t>
                      </a:r>
                      <a:r>
                        <a:rPr lang="en-US" baseline="0" dirty="0" smtClean="0"/>
                        <a:t> d</a:t>
                      </a:r>
                      <a:r>
                        <a:rPr lang="en-US" dirty="0" smtClean="0"/>
                        <a:t>amage due</a:t>
                      </a:r>
                      <a:r>
                        <a:rPr lang="en-US" baseline="0" dirty="0" smtClean="0"/>
                        <a:t> to being blown over or other planes and debris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Field maintenance</a:t>
                      </a:r>
                      <a:r>
                        <a:rPr lang="en-US" baseline="0" dirty="0" smtClean="0"/>
                        <a:t> may be required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475" y="433410"/>
            <a:ext cx="77962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Damage to Industry: POL,  Utilities, Transportation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6282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74292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bg2"/>
          </a:outerShdw>
        </a:effec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bg2"/>
          </a:outerShdw>
        </a:effec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28229</TotalTime>
  <Words>543</Words>
  <Application>Microsoft Office PowerPoint</Application>
  <PresentationFormat>On-screen Show (4:3)</PresentationFormat>
  <Paragraphs>96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June 9, 2015 2015 PDC</vt:lpstr>
      <vt:lpstr>What we have been told</vt:lpstr>
      <vt:lpstr>Rapid estimate tool</vt:lpstr>
      <vt:lpstr>Possible Impact Locations</vt:lpstr>
      <vt:lpstr>North of Vientiane, Laos</vt:lpstr>
      <vt:lpstr>Greatest threat is tsunami Highest priority is to run simulations as we did for 2014 FEMA exercise. Example: Gulf of Mexico (not within current threat corridor).</vt:lpstr>
      <vt:lpstr>PowerPoint Presentation</vt:lpstr>
      <vt:lpstr>PowerPoint Presentation</vt:lpstr>
      <vt:lpstr>PowerPoint Presentation</vt:lpstr>
      <vt:lpstr>PowerPoint Presentation</vt:lpstr>
    </vt:vector>
  </TitlesOfParts>
  <Company>Sandia National Laboratories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CIPD  Objectives / Deliverables</dc:title>
  <dc:creator>sgwagne</dc:creator>
  <cp:lastModifiedBy>wefogle</cp:lastModifiedBy>
  <cp:revision>600</cp:revision>
  <cp:lastPrinted>1999-12-10T14:51:42Z</cp:lastPrinted>
  <dcterms:created xsi:type="dcterms:W3CDTF">1999-12-08T17:36:16Z</dcterms:created>
  <dcterms:modified xsi:type="dcterms:W3CDTF">2015-04-17T13:14:42Z</dcterms:modified>
</cp:coreProperties>
</file>